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3" autoAdjust="0"/>
    <p:restoredTop sz="94696" autoAdjust="0"/>
  </p:normalViewPr>
  <p:slideViewPr>
    <p:cSldViewPr snapToGrid="0">
      <p:cViewPr varScale="1">
        <p:scale>
          <a:sx n="78" d="100"/>
          <a:sy n="78" d="100"/>
        </p:scale>
        <p:origin x="-60" y="4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2845DFA4-CC72-43A3-ADC7-2310D4B68629}" type="datetimeFigureOut">
              <a:rPr kumimoji="1" lang="ja-JP" altLang="en-US" smtClean="0"/>
              <a:t>2023/7/28</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B5CB2BD3-386B-4DDD-8F4C-1D4CA294A217}" type="slidenum">
              <a:rPr kumimoji="1" lang="ja-JP" altLang="en-US" smtClean="0"/>
              <a:t>‹#›</a:t>
            </a:fld>
            <a:endParaRPr kumimoji="1" lang="ja-JP" altLang="en-US"/>
          </a:p>
        </p:txBody>
      </p:sp>
    </p:spTree>
    <p:extLst>
      <p:ext uri="{BB962C8B-B14F-4D97-AF65-F5344CB8AC3E}">
        <p14:creationId xmlns:p14="http://schemas.microsoft.com/office/powerpoint/2010/main" val="26293754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印刷して記述・議論などする場合は、</a:t>
            </a:r>
            <a:r>
              <a:rPr kumimoji="1" lang="en-US" altLang="ja-JP" dirty="0"/>
              <a:t>B4</a:t>
            </a:r>
            <a:r>
              <a:rPr kumimoji="1" lang="ja-JP" altLang="en-US" dirty="0"/>
              <a:t>や</a:t>
            </a:r>
            <a:r>
              <a:rPr kumimoji="1" lang="en-US" altLang="ja-JP" dirty="0"/>
              <a:t>A3</a:t>
            </a:r>
            <a:r>
              <a:rPr kumimoji="1" lang="ja-JP" altLang="en-US" dirty="0"/>
              <a:t>に拡大コピー（印刷）することをおすすめします。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B5CB2BD3-386B-4DDD-8F4C-1D4CA294A217}" type="slidenum">
              <a:rPr kumimoji="1" lang="ja-JP" altLang="en-US" smtClean="0"/>
              <a:t>1</a:t>
            </a:fld>
            <a:endParaRPr kumimoji="1" lang="ja-JP" altLang="en-US"/>
          </a:p>
        </p:txBody>
      </p:sp>
    </p:spTree>
    <p:extLst>
      <p:ext uri="{BB962C8B-B14F-4D97-AF65-F5344CB8AC3E}">
        <p14:creationId xmlns:p14="http://schemas.microsoft.com/office/powerpoint/2010/main" val="1160155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81CBCC-0C14-D3C0-D876-7686BDD303E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AD76BE0-DDBC-C1FD-829E-6DCA99EE65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2CEBF4F-D0E5-0F0B-ED63-EF171B311202}"/>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5" name="フッター プレースホルダー 4">
            <a:extLst>
              <a:ext uri="{FF2B5EF4-FFF2-40B4-BE49-F238E27FC236}">
                <a16:creationId xmlns:a16="http://schemas.microsoft.com/office/drawing/2014/main" id="{6968592A-C007-7B6A-DA80-E70D435154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85B06C-582C-4C2B-4F3D-D9C305939B6E}"/>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2876786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9E665F-9013-43CA-7F1A-DD0A69E1EBE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2A53D5D-0410-BD5C-8AA1-98A81A9A6AF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4532A9D-2776-BA1D-EF83-933C7D479B1A}"/>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5" name="フッター プレースホルダー 4">
            <a:extLst>
              <a:ext uri="{FF2B5EF4-FFF2-40B4-BE49-F238E27FC236}">
                <a16:creationId xmlns:a16="http://schemas.microsoft.com/office/drawing/2014/main" id="{4A53673D-57CC-54E0-8386-2B1D91628D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7714A6-F698-E942-5BDD-B6A2C1AD9F0B}"/>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1933974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642868C-6B9B-0217-5AD5-06895B30A6A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4A1A9D9-4398-F2CA-41E4-ADD7C4CDF3E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A57725-86B5-8CE5-69C7-49681700CEE4}"/>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5" name="フッター プレースホルダー 4">
            <a:extLst>
              <a:ext uri="{FF2B5EF4-FFF2-40B4-BE49-F238E27FC236}">
                <a16:creationId xmlns:a16="http://schemas.microsoft.com/office/drawing/2014/main" id="{C703056A-CFDE-8375-EFEA-D9E0F4ECAF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63F277-6A44-B76C-7944-278B1D102EC4}"/>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154346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0F8FD2-6EF5-3845-94DB-8CADA7635B8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505F99-17F0-82CD-4B35-FDAD5E49E33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CC5958D-8861-5334-20BB-C4B393BA6F00}"/>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5" name="フッター プレースホルダー 4">
            <a:extLst>
              <a:ext uri="{FF2B5EF4-FFF2-40B4-BE49-F238E27FC236}">
                <a16:creationId xmlns:a16="http://schemas.microsoft.com/office/drawing/2014/main" id="{7130D3AF-7BAB-987D-DFCE-F2BB040AF4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68A35A-ECB9-9DD9-037A-BA8EB819F94D}"/>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201261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88A10-0745-AD5E-B3BD-6B4721E85C6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19C10B-A217-51AA-DF83-9BA4ED3157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D3948EE-95DE-F2AE-DBE6-DA04B4E72FD8}"/>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5" name="フッター プレースホルダー 4">
            <a:extLst>
              <a:ext uri="{FF2B5EF4-FFF2-40B4-BE49-F238E27FC236}">
                <a16:creationId xmlns:a16="http://schemas.microsoft.com/office/drawing/2014/main" id="{7DB3682C-EA8F-FB9B-F119-2764DD6D0B8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83F8EB-221F-9A68-E030-96B5CE554AF6}"/>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374352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9E0AAC-5223-2FF6-5AFD-0B8A2837123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F415652-EEA0-0F16-391F-1D61C19FADC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BA4D818-4A65-DBD7-FDC6-9035A7F3DAC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876F4B5-AECF-FEDC-9260-F459DE32AC50}"/>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6" name="フッター プレースホルダー 5">
            <a:extLst>
              <a:ext uri="{FF2B5EF4-FFF2-40B4-BE49-F238E27FC236}">
                <a16:creationId xmlns:a16="http://schemas.microsoft.com/office/drawing/2014/main" id="{055317B7-55F5-E0AB-FB66-0EF0F2A9BBB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63EE81F-9E86-FB24-35D2-F3B20A7E150F}"/>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225085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58D9AB-BD09-3541-5284-91A13F7B328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9EF0572-5F23-AEA8-7F56-8A01ED55D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F052F24-B38F-7E0E-A3D4-CCDA05CFFAC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68D568F-8E06-61C8-1DD5-F31608F71D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5F2B968-01E1-B601-4AA3-6608C04ACF8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94D13A3-1FDD-B3AB-A978-3D95CB7ACC40}"/>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8" name="フッター プレースホルダー 7">
            <a:extLst>
              <a:ext uri="{FF2B5EF4-FFF2-40B4-BE49-F238E27FC236}">
                <a16:creationId xmlns:a16="http://schemas.microsoft.com/office/drawing/2014/main" id="{CCDB807A-0860-79EB-0E90-831BB65AB00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95731C0-2AE8-FE80-5B6A-52B03FF5035D}"/>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261306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EC6D60-B0C8-1412-6B99-3D8FB5173E7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7D3185A-6739-2152-10A4-D5B225B1EA06}"/>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4" name="フッター プレースホルダー 3">
            <a:extLst>
              <a:ext uri="{FF2B5EF4-FFF2-40B4-BE49-F238E27FC236}">
                <a16:creationId xmlns:a16="http://schemas.microsoft.com/office/drawing/2014/main" id="{8ED98D08-7195-F8FC-E772-6DB31926543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E94C815-39A3-64CC-5D8C-5CFB454EDCE2}"/>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126114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23CA232-7FC5-16FF-F8A4-97A07B5E2795}"/>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3" name="フッター プレースホルダー 2">
            <a:extLst>
              <a:ext uri="{FF2B5EF4-FFF2-40B4-BE49-F238E27FC236}">
                <a16:creationId xmlns:a16="http://schemas.microsoft.com/office/drawing/2014/main" id="{45484025-26E2-F411-33E4-519AB1AF872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53AA881-4559-8479-2D1B-99AB57728013}"/>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215147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29F8EB-A66D-FEF4-9310-5A2F5E2DE7B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6CBC4B5-0B0C-E1FA-9B38-37BDE7C5E3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B51E0B2-02DD-5308-D1D7-3771D67E3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EC3A35D-3029-A699-09F1-D109911695CB}"/>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6" name="フッター プレースホルダー 5">
            <a:extLst>
              <a:ext uri="{FF2B5EF4-FFF2-40B4-BE49-F238E27FC236}">
                <a16:creationId xmlns:a16="http://schemas.microsoft.com/office/drawing/2014/main" id="{7524AD82-BF07-3A7E-ACB5-8F23005E604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11A708C-BCC3-FF07-2298-8DC1F0E7F10E}"/>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27776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BEB973-4F2D-66B9-7272-CA6AA201FD7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97C9BE2-D33B-8CE6-93A8-D9C3228336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8E6205A-69F6-A604-6C6E-FA41BA31D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ED0443-C51C-70BA-6C36-EFC79B24900D}"/>
              </a:ext>
            </a:extLst>
          </p:cNvPr>
          <p:cNvSpPr>
            <a:spLocks noGrp="1"/>
          </p:cNvSpPr>
          <p:nvPr>
            <p:ph type="dt" sz="half" idx="10"/>
          </p:nvPr>
        </p:nvSpPr>
        <p:spPr/>
        <p:txBody>
          <a:bodyPr/>
          <a:lstStyle/>
          <a:p>
            <a:fld id="{B8A514FF-8ABA-4F1F-B82A-A7012655DBD0}" type="datetimeFigureOut">
              <a:rPr kumimoji="1" lang="ja-JP" altLang="en-US" smtClean="0"/>
              <a:t>2023/7/28</a:t>
            </a:fld>
            <a:endParaRPr kumimoji="1" lang="ja-JP" altLang="en-US"/>
          </a:p>
        </p:txBody>
      </p:sp>
      <p:sp>
        <p:nvSpPr>
          <p:cNvPr id="6" name="フッター プレースホルダー 5">
            <a:extLst>
              <a:ext uri="{FF2B5EF4-FFF2-40B4-BE49-F238E27FC236}">
                <a16:creationId xmlns:a16="http://schemas.microsoft.com/office/drawing/2014/main" id="{CE47EF08-0FD2-4E5A-27C2-996101C0F8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E4FACAD-A5F2-2383-FC59-24E1F2191F5E}"/>
              </a:ext>
            </a:extLst>
          </p:cNvPr>
          <p:cNvSpPr>
            <a:spLocks noGrp="1"/>
          </p:cNvSpPr>
          <p:nvPr>
            <p:ph type="sldNum" sz="quarter" idx="12"/>
          </p:nvPr>
        </p:nvSpPr>
        <p:spPr/>
        <p:txBody>
          <a:body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197318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82AAA99-2C6A-9E3A-7D32-98071C6E72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D49E5EF-9522-EC2D-9158-C281050531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C64226-AAA2-47AE-51F6-2445D40D69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514FF-8ABA-4F1F-B82A-A7012655DBD0}" type="datetimeFigureOut">
              <a:rPr kumimoji="1" lang="ja-JP" altLang="en-US" smtClean="0"/>
              <a:t>2023/7/28</a:t>
            </a:fld>
            <a:endParaRPr kumimoji="1" lang="ja-JP" altLang="en-US"/>
          </a:p>
        </p:txBody>
      </p:sp>
      <p:sp>
        <p:nvSpPr>
          <p:cNvPr id="5" name="フッター プレースホルダー 4">
            <a:extLst>
              <a:ext uri="{FF2B5EF4-FFF2-40B4-BE49-F238E27FC236}">
                <a16:creationId xmlns:a16="http://schemas.microsoft.com/office/drawing/2014/main" id="{83879143-E00B-2DF9-AC7F-B2E8F92A9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3F41CB1-3891-C1C9-78C1-239C96A91C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EEDEF-CB97-475A-9025-BBC62D404F7E}" type="slidenum">
              <a:rPr kumimoji="1" lang="ja-JP" altLang="en-US" smtClean="0"/>
              <a:t>‹#›</a:t>
            </a:fld>
            <a:endParaRPr kumimoji="1" lang="ja-JP" altLang="en-US"/>
          </a:p>
        </p:txBody>
      </p:sp>
    </p:spTree>
    <p:extLst>
      <p:ext uri="{BB962C8B-B14F-4D97-AF65-F5344CB8AC3E}">
        <p14:creationId xmlns:p14="http://schemas.microsoft.com/office/powerpoint/2010/main" val="96284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31F9A5D7-1BA2-418A-9144-73F638273A41}"/>
              </a:ext>
            </a:extLst>
          </p:cNvPr>
          <p:cNvSpPr/>
          <p:nvPr/>
        </p:nvSpPr>
        <p:spPr>
          <a:xfrm>
            <a:off x="10591529" y="5750796"/>
            <a:ext cx="1295671" cy="628289"/>
          </a:xfrm>
          <a:prstGeom prst="rect">
            <a:avLst/>
          </a:prstGeom>
          <a:solidFill>
            <a:schemeClr val="lt1">
              <a:alpha val="77000"/>
            </a:schemeClr>
          </a:solidFill>
        </p:spPr>
        <p:style>
          <a:lnRef idx="2">
            <a:schemeClr val="accent1"/>
          </a:lnRef>
          <a:fillRef idx="1">
            <a:schemeClr val="lt1"/>
          </a:fillRef>
          <a:effectRef idx="0">
            <a:schemeClr val="accent1"/>
          </a:effectRef>
          <a:fontRef idx="minor">
            <a:schemeClr val="dk1"/>
          </a:fontRef>
        </p:style>
        <p:txBody>
          <a:bodyPr rtlCol="0" anchor="ctr"/>
          <a:lstStyle/>
          <a:p>
            <a:r>
              <a:rPr lang="ja-JP" altLang="en-US" sz="1050" b="1" dirty="0"/>
              <a:t>　</a:t>
            </a:r>
            <a:endParaRPr lang="en-US" altLang="ja-JP" sz="1050" b="1" dirty="0"/>
          </a:p>
          <a:p>
            <a:endParaRPr lang="ja-JP" altLang="en-US" sz="1000" dirty="0"/>
          </a:p>
          <a:p>
            <a:endParaRPr lang="en-US" altLang="ja-JP" sz="1000" dirty="0"/>
          </a:p>
          <a:p>
            <a:pPr algn="ctr"/>
            <a:r>
              <a:rPr lang="ja-JP" altLang="en-US" sz="1050" b="1" dirty="0"/>
              <a:t>パートナー</a:t>
            </a:r>
            <a:endParaRPr lang="ja-JP" altLang="en-US" sz="900" dirty="0"/>
          </a:p>
        </p:txBody>
      </p:sp>
      <p:sp>
        <p:nvSpPr>
          <p:cNvPr id="11" name="正方形/長方形 10">
            <a:extLst>
              <a:ext uri="{FF2B5EF4-FFF2-40B4-BE49-F238E27FC236}">
                <a16:creationId xmlns:a16="http://schemas.microsoft.com/office/drawing/2014/main" id="{E217483F-5D59-90EF-DCDE-8DD94825F803}"/>
              </a:ext>
            </a:extLst>
          </p:cNvPr>
          <p:cNvSpPr/>
          <p:nvPr/>
        </p:nvSpPr>
        <p:spPr>
          <a:xfrm>
            <a:off x="1488142" y="5605451"/>
            <a:ext cx="2039921" cy="863910"/>
          </a:xfrm>
          <a:prstGeom prst="rect">
            <a:avLst/>
          </a:prstGeom>
          <a:solidFill>
            <a:schemeClr val="lt1">
              <a:alpha val="77000"/>
            </a:schemeClr>
          </a:solidFill>
        </p:spPr>
        <p:style>
          <a:lnRef idx="2">
            <a:schemeClr val="accent1"/>
          </a:lnRef>
          <a:fillRef idx="1">
            <a:schemeClr val="lt1"/>
          </a:fillRef>
          <a:effectRef idx="0">
            <a:schemeClr val="accent1"/>
          </a:effectRef>
          <a:fontRef idx="minor">
            <a:schemeClr val="dk1"/>
          </a:fontRef>
        </p:style>
        <p:txBody>
          <a:bodyPr rtlCol="0" anchor="ctr"/>
          <a:lstStyle/>
          <a:p>
            <a:endParaRPr lang="ja-JP" altLang="en-US" sz="900" dirty="0"/>
          </a:p>
          <a:p>
            <a:endParaRPr lang="ja-JP" altLang="en-US" sz="900" dirty="0"/>
          </a:p>
          <a:p>
            <a:endParaRPr lang="ja-JP" altLang="en-US" sz="900" dirty="0"/>
          </a:p>
          <a:p>
            <a:r>
              <a:rPr lang="ja-JP" altLang="en-US" sz="1000" b="1" dirty="0"/>
              <a:t>企業全体　</a:t>
            </a:r>
            <a:r>
              <a:rPr lang="ja-JP" altLang="en-US" sz="1000" dirty="0"/>
              <a:t>中長期計画で目指す未来、既存リソース、既存事業とのシナジー等。</a:t>
            </a:r>
          </a:p>
        </p:txBody>
      </p:sp>
      <p:sp>
        <p:nvSpPr>
          <p:cNvPr id="3" name="Text Box 11">
            <a:extLst>
              <a:ext uri="{FF2B5EF4-FFF2-40B4-BE49-F238E27FC236}">
                <a16:creationId xmlns:a16="http://schemas.microsoft.com/office/drawing/2014/main" id="{9984DE85-26C5-FEC9-7D4C-CF9754AC59A4}"/>
              </a:ext>
            </a:extLst>
          </p:cNvPr>
          <p:cNvSpPr txBox="1">
            <a:spLocks noChangeArrowheads="1"/>
          </p:cNvSpPr>
          <p:nvPr/>
        </p:nvSpPr>
        <p:spPr bwMode="auto">
          <a:xfrm>
            <a:off x="3725254" y="4701942"/>
            <a:ext cx="324098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200" i="1" dirty="0"/>
              <a:t>商品</a:t>
            </a:r>
            <a:r>
              <a:rPr lang="en-US" altLang="ja-JP" sz="1200" i="1" dirty="0"/>
              <a:t>/</a:t>
            </a:r>
            <a:r>
              <a:rPr lang="ja-JP" altLang="en-US" sz="1200" i="1" dirty="0"/>
              <a:t>サービス</a:t>
            </a:r>
          </a:p>
          <a:p>
            <a:pPr>
              <a:spcBef>
                <a:spcPct val="50000"/>
              </a:spcBef>
            </a:pPr>
            <a:endParaRPr lang="ja-JP" altLang="en-US" sz="1000" dirty="0"/>
          </a:p>
          <a:p>
            <a:pPr>
              <a:spcBef>
                <a:spcPct val="50000"/>
              </a:spcBef>
            </a:pPr>
            <a:endParaRPr lang="ja-JP" altLang="en-US" sz="1000" dirty="0"/>
          </a:p>
        </p:txBody>
      </p:sp>
      <p:sp>
        <p:nvSpPr>
          <p:cNvPr id="4" name="Text Box 11">
            <a:extLst>
              <a:ext uri="{FF2B5EF4-FFF2-40B4-BE49-F238E27FC236}">
                <a16:creationId xmlns:a16="http://schemas.microsoft.com/office/drawing/2014/main" id="{E2597F5A-767A-6B6E-55A2-1DEC7FC4481D}"/>
              </a:ext>
            </a:extLst>
          </p:cNvPr>
          <p:cNvSpPr txBox="1">
            <a:spLocks noChangeArrowheads="1"/>
          </p:cNvSpPr>
          <p:nvPr/>
        </p:nvSpPr>
        <p:spPr bwMode="auto">
          <a:xfrm>
            <a:off x="3757162" y="3963852"/>
            <a:ext cx="320907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200" i="1" dirty="0"/>
              <a:t>価格</a:t>
            </a:r>
          </a:p>
          <a:p>
            <a:pPr>
              <a:spcBef>
                <a:spcPct val="50000"/>
              </a:spcBef>
            </a:pPr>
            <a:endParaRPr lang="ja-JP" altLang="en-US" sz="1000" dirty="0"/>
          </a:p>
          <a:p>
            <a:pPr>
              <a:spcBef>
                <a:spcPct val="50000"/>
              </a:spcBef>
            </a:pPr>
            <a:endParaRPr lang="ja-JP" altLang="en-US" sz="1000" dirty="0"/>
          </a:p>
        </p:txBody>
      </p:sp>
      <p:sp>
        <p:nvSpPr>
          <p:cNvPr id="5" name="Text Box 11">
            <a:extLst>
              <a:ext uri="{FF2B5EF4-FFF2-40B4-BE49-F238E27FC236}">
                <a16:creationId xmlns:a16="http://schemas.microsoft.com/office/drawing/2014/main" id="{EDA8506B-DB83-B48A-2584-4B47DB7769BF}"/>
              </a:ext>
            </a:extLst>
          </p:cNvPr>
          <p:cNvSpPr txBox="1">
            <a:spLocks noChangeArrowheads="1"/>
          </p:cNvSpPr>
          <p:nvPr/>
        </p:nvSpPr>
        <p:spPr bwMode="auto">
          <a:xfrm>
            <a:off x="3757163" y="3294387"/>
            <a:ext cx="320907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200" i="1" dirty="0"/>
              <a:t>利用者</a:t>
            </a:r>
          </a:p>
          <a:p>
            <a:pPr>
              <a:spcBef>
                <a:spcPct val="50000"/>
              </a:spcBef>
            </a:pPr>
            <a:endParaRPr lang="ja-JP" altLang="en-US" sz="1000" dirty="0"/>
          </a:p>
          <a:p>
            <a:pPr>
              <a:spcBef>
                <a:spcPct val="50000"/>
              </a:spcBef>
            </a:pPr>
            <a:endParaRPr lang="ja-JP" altLang="en-US" sz="1000" dirty="0"/>
          </a:p>
        </p:txBody>
      </p:sp>
      <p:sp>
        <p:nvSpPr>
          <p:cNvPr id="6" name="角丸四角形 1">
            <a:extLst>
              <a:ext uri="{FF2B5EF4-FFF2-40B4-BE49-F238E27FC236}">
                <a16:creationId xmlns:a16="http://schemas.microsoft.com/office/drawing/2014/main" id="{1B029C48-4F22-4911-4637-8396AAD7A722}"/>
              </a:ext>
            </a:extLst>
          </p:cNvPr>
          <p:cNvSpPr/>
          <p:nvPr/>
        </p:nvSpPr>
        <p:spPr>
          <a:xfrm>
            <a:off x="3541341" y="3295172"/>
            <a:ext cx="7050188" cy="6592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50"/>
          </a:p>
        </p:txBody>
      </p:sp>
      <p:sp>
        <p:nvSpPr>
          <p:cNvPr id="7" name="角丸四角形 25">
            <a:extLst>
              <a:ext uri="{FF2B5EF4-FFF2-40B4-BE49-F238E27FC236}">
                <a16:creationId xmlns:a16="http://schemas.microsoft.com/office/drawing/2014/main" id="{EC3E4A38-71B2-E8BF-0413-70CD603EA6F8}"/>
              </a:ext>
            </a:extLst>
          </p:cNvPr>
          <p:cNvSpPr/>
          <p:nvPr/>
        </p:nvSpPr>
        <p:spPr>
          <a:xfrm>
            <a:off x="3541339" y="3991439"/>
            <a:ext cx="7050190" cy="5976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50"/>
          </a:p>
        </p:txBody>
      </p:sp>
      <p:sp>
        <p:nvSpPr>
          <p:cNvPr id="8" name="角丸四角形 26">
            <a:extLst>
              <a:ext uri="{FF2B5EF4-FFF2-40B4-BE49-F238E27FC236}">
                <a16:creationId xmlns:a16="http://schemas.microsoft.com/office/drawing/2014/main" id="{4BECBC90-BBD9-4108-B1BF-76888AF1507A}"/>
              </a:ext>
            </a:extLst>
          </p:cNvPr>
          <p:cNvSpPr/>
          <p:nvPr/>
        </p:nvSpPr>
        <p:spPr>
          <a:xfrm>
            <a:off x="3528064" y="4632332"/>
            <a:ext cx="7050190" cy="8980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50"/>
          </a:p>
        </p:txBody>
      </p:sp>
      <p:sp>
        <p:nvSpPr>
          <p:cNvPr id="9" name="角丸四角形 27">
            <a:extLst>
              <a:ext uri="{FF2B5EF4-FFF2-40B4-BE49-F238E27FC236}">
                <a16:creationId xmlns:a16="http://schemas.microsoft.com/office/drawing/2014/main" id="{2452E075-48E1-3433-FF26-D737AFC60F5A}"/>
              </a:ext>
            </a:extLst>
          </p:cNvPr>
          <p:cNvSpPr/>
          <p:nvPr/>
        </p:nvSpPr>
        <p:spPr>
          <a:xfrm>
            <a:off x="3402459" y="5579484"/>
            <a:ext cx="7301399" cy="49977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50" dirty="0"/>
          </a:p>
        </p:txBody>
      </p:sp>
      <p:sp>
        <p:nvSpPr>
          <p:cNvPr id="10" name="正方形/長方形 9">
            <a:extLst>
              <a:ext uri="{FF2B5EF4-FFF2-40B4-BE49-F238E27FC236}">
                <a16:creationId xmlns:a16="http://schemas.microsoft.com/office/drawing/2014/main" id="{BE91ECB8-EBD7-7BFC-596B-F4B8EE0669D6}"/>
              </a:ext>
            </a:extLst>
          </p:cNvPr>
          <p:cNvSpPr/>
          <p:nvPr/>
        </p:nvSpPr>
        <p:spPr>
          <a:xfrm>
            <a:off x="4949335" y="2334798"/>
            <a:ext cx="4040758" cy="43547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200" dirty="0"/>
              <a:t>利用者への価値</a:t>
            </a:r>
            <a:endParaRPr lang="ja-JP" altLang="en-US" sz="1000" dirty="0"/>
          </a:p>
        </p:txBody>
      </p:sp>
      <p:sp>
        <p:nvSpPr>
          <p:cNvPr id="12" name="四角形: 角を丸くする 11">
            <a:extLst>
              <a:ext uri="{FF2B5EF4-FFF2-40B4-BE49-F238E27FC236}">
                <a16:creationId xmlns:a16="http://schemas.microsoft.com/office/drawing/2014/main" id="{2CB05EF0-C6BA-CC11-4439-08E5588F4885}"/>
              </a:ext>
            </a:extLst>
          </p:cNvPr>
          <p:cNvSpPr/>
          <p:nvPr/>
        </p:nvSpPr>
        <p:spPr>
          <a:xfrm>
            <a:off x="6313973" y="407048"/>
            <a:ext cx="1304532" cy="448087"/>
          </a:xfrm>
          <a:prstGeom prst="roundRect">
            <a:avLst/>
          </a:prstGeom>
          <a:ln w="2222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500" b="1" dirty="0"/>
              <a:t>収益</a:t>
            </a:r>
          </a:p>
        </p:txBody>
      </p:sp>
      <p:sp>
        <p:nvSpPr>
          <p:cNvPr id="14" name="Line 5">
            <a:extLst>
              <a:ext uri="{FF2B5EF4-FFF2-40B4-BE49-F238E27FC236}">
                <a16:creationId xmlns:a16="http://schemas.microsoft.com/office/drawing/2014/main" id="{B0EACFAB-8392-DC26-71C3-E905E35867AC}"/>
              </a:ext>
            </a:extLst>
          </p:cNvPr>
          <p:cNvSpPr>
            <a:spLocks noChangeShapeType="1"/>
          </p:cNvSpPr>
          <p:nvPr/>
        </p:nvSpPr>
        <p:spPr bwMode="auto">
          <a:xfrm flipH="1">
            <a:off x="6966238" y="2774883"/>
            <a:ext cx="0" cy="520289"/>
          </a:xfrm>
          <a:prstGeom prst="line">
            <a:avLst/>
          </a:prstGeom>
          <a:noFill/>
          <a:ln w="9525">
            <a:solidFill>
              <a:schemeClr val="tx1"/>
            </a:solidFill>
            <a:round/>
            <a:headEnd type="arrow"/>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50"/>
          </a:p>
        </p:txBody>
      </p:sp>
      <p:sp>
        <p:nvSpPr>
          <p:cNvPr id="15" name="Line 5">
            <a:extLst>
              <a:ext uri="{FF2B5EF4-FFF2-40B4-BE49-F238E27FC236}">
                <a16:creationId xmlns:a16="http://schemas.microsoft.com/office/drawing/2014/main" id="{54D127E4-7CB3-5540-6FD4-EE9F18A69F56}"/>
              </a:ext>
            </a:extLst>
          </p:cNvPr>
          <p:cNvSpPr>
            <a:spLocks noChangeShapeType="1"/>
          </p:cNvSpPr>
          <p:nvPr/>
        </p:nvSpPr>
        <p:spPr bwMode="auto">
          <a:xfrm flipH="1">
            <a:off x="6966238" y="1821083"/>
            <a:ext cx="0" cy="520289"/>
          </a:xfrm>
          <a:prstGeom prst="line">
            <a:avLst/>
          </a:prstGeom>
          <a:noFill/>
          <a:ln w="9525">
            <a:solidFill>
              <a:schemeClr val="tx1"/>
            </a:solidFill>
            <a:round/>
            <a:headEnd type="arrow"/>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50"/>
          </a:p>
        </p:txBody>
      </p:sp>
      <p:sp>
        <p:nvSpPr>
          <p:cNvPr id="16" name="Line 5">
            <a:extLst>
              <a:ext uri="{FF2B5EF4-FFF2-40B4-BE49-F238E27FC236}">
                <a16:creationId xmlns:a16="http://schemas.microsoft.com/office/drawing/2014/main" id="{AF234067-8674-CB1C-655F-122293B843B1}"/>
              </a:ext>
            </a:extLst>
          </p:cNvPr>
          <p:cNvSpPr>
            <a:spLocks noChangeShapeType="1"/>
          </p:cNvSpPr>
          <p:nvPr/>
        </p:nvSpPr>
        <p:spPr bwMode="auto">
          <a:xfrm flipH="1">
            <a:off x="6966238" y="847848"/>
            <a:ext cx="0" cy="520289"/>
          </a:xfrm>
          <a:prstGeom prst="line">
            <a:avLst/>
          </a:prstGeom>
          <a:noFill/>
          <a:ln w="9525">
            <a:solidFill>
              <a:schemeClr val="tx1"/>
            </a:solidFill>
            <a:round/>
            <a:headEnd type="arrow"/>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50"/>
          </a:p>
        </p:txBody>
      </p:sp>
      <p:cxnSp>
        <p:nvCxnSpPr>
          <p:cNvPr id="17" name="直線コネクタ 16">
            <a:extLst>
              <a:ext uri="{FF2B5EF4-FFF2-40B4-BE49-F238E27FC236}">
                <a16:creationId xmlns:a16="http://schemas.microsoft.com/office/drawing/2014/main" id="{88EA2E2D-BBA3-6C65-9547-1DA8AD0863BA}"/>
              </a:ext>
            </a:extLst>
          </p:cNvPr>
          <p:cNvCxnSpPr>
            <a:cxnSpLocks/>
          </p:cNvCxnSpPr>
          <p:nvPr/>
        </p:nvCxnSpPr>
        <p:spPr>
          <a:xfrm flipV="1">
            <a:off x="3980657" y="2067338"/>
            <a:ext cx="2758652" cy="299597"/>
          </a:xfrm>
          <a:prstGeom prst="line">
            <a:avLst/>
          </a:prstGeom>
          <a:ln w="95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C7B24CEB-CD55-C5D9-12BD-D8815E9056FC}"/>
              </a:ext>
            </a:extLst>
          </p:cNvPr>
          <p:cNvCxnSpPr>
            <a:cxnSpLocks/>
          </p:cNvCxnSpPr>
          <p:nvPr/>
        </p:nvCxnSpPr>
        <p:spPr>
          <a:xfrm>
            <a:off x="3980657" y="2760069"/>
            <a:ext cx="2758652" cy="291398"/>
          </a:xfrm>
          <a:prstGeom prst="line">
            <a:avLst/>
          </a:prstGeom>
          <a:ln w="95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F9A94873-1E08-1A13-D665-52EE3059A0FF}"/>
              </a:ext>
            </a:extLst>
          </p:cNvPr>
          <p:cNvSpPr/>
          <p:nvPr/>
        </p:nvSpPr>
        <p:spPr>
          <a:xfrm>
            <a:off x="4945858" y="1389198"/>
            <a:ext cx="4040758" cy="43547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200" dirty="0"/>
              <a:t>顧客の獲得</a:t>
            </a:r>
            <a:r>
              <a:rPr lang="en-US" altLang="ja-JP" sz="1200" dirty="0"/>
              <a:t>/</a:t>
            </a:r>
            <a:r>
              <a:rPr lang="ja-JP" altLang="en-US" sz="1200" dirty="0"/>
              <a:t>維持</a:t>
            </a:r>
            <a:endParaRPr lang="ja-JP" altLang="en-US" sz="1000" dirty="0"/>
          </a:p>
        </p:txBody>
      </p:sp>
      <p:sp>
        <p:nvSpPr>
          <p:cNvPr id="21" name="四角形: 角を丸くする 20">
            <a:extLst>
              <a:ext uri="{FF2B5EF4-FFF2-40B4-BE49-F238E27FC236}">
                <a16:creationId xmlns:a16="http://schemas.microsoft.com/office/drawing/2014/main" id="{9AD9728A-1340-7D3A-338D-ABE85A606981}"/>
              </a:ext>
            </a:extLst>
          </p:cNvPr>
          <p:cNvSpPr/>
          <p:nvPr/>
        </p:nvSpPr>
        <p:spPr>
          <a:xfrm>
            <a:off x="1186367" y="5029113"/>
            <a:ext cx="1395463" cy="566139"/>
          </a:xfrm>
          <a:prstGeom prst="roundRect">
            <a:avLst/>
          </a:prstGeom>
          <a:ln w="22225">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endParaRPr lang="ja-JP" altLang="en-US" sz="800" dirty="0"/>
          </a:p>
          <a:p>
            <a:endParaRPr lang="ja-JP" altLang="en-US" sz="800" dirty="0"/>
          </a:p>
          <a:p>
            <a:endParaRPr lang="ja-JP" altLang="en-US" sz="800" dirty="0"/>
          </a:p>
          <a:p>
            <a:pPr algn="ctr"/>
            <a:r>
              <a:rPr lang="ja-JP" altLang="en-US" sz="1000" dirty="0"/>
              <a:t>その他の固定費</a:t>
            </a:r>
          </a:p>
        </p:txBody>
      </p:sp>
      <p:sp>
        <p:nvSpPr>
          <p:cNvPr id="22" name="四角形: 角を丸くする 21">
            <a:extLst>
              <a:ext uri="{FF2B5EF4-FFF2-40B4-BE49-F238E27FC236}">
                <a16:creationId xmlns:a16="http://schemas.microsoft.com/office/drawing/2014/main" id="{7076D136-3595-FDAE-5D44-790930491AA4}"/>
              </a:ext>
            </a:extLst>
          </p:cNvPr>
          <p:cNvSpPr/>
          <p:nvPr/>
        </p:nvSpPr>
        <p:spPr>
          <a:xfrm>
            <a:off x="1649046" y="407048"/>
            <a:ext cx="1363018" cy="448087"/>
          </a:xfrm>
          <a:prstGeom prst="roundRect">
            <a:avLst/>
          </a:prstGeom>
          <a:ln w="22225">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500" b="1" dirty="0"/>
              <a:t>総コスト</a:t>
            </a:r>
          </a:p>
        </p:txBody>
      </p:sp>
      <p:sp>
        <p:nvSpPr>
          <p:cNvPr id="23" name="Line 5">
            <a:extLst>
              <a:ext uri="{FF2B5EF4-FFF2-40B4-BE49-F238E27FC236}">
                <a16:creationId xmlns:a16="http://schemas.microsoft.com/office/drawing/2014/main" id="{BF041D48-1947-D609-10B3-CB189F3E481E}"/>
              </a:ext>
            </a:extLst>
          </p:cNvPr>
          <p:cNvSpPr>
            <a:spLocks noChangeShapeType="1"/>
          </p:cNvSpPr>
          <p:nvPr/>
        </p:nvSpPr>
        <p:spPr bwMode="auto">
          <a:xfrm rot="16200000" flipH="1">
            <a:off x="3315610" y="400166"/>
            <a:ext cx="422846" cy="1041065"/>
          </a:xfrm>
          <a:prstGeom prst="line">
            <a:avLst/>
          </a:prstGeom>
          <a:noFill/>
          <a:ln w="9525">
            <a:solidFill>
              <a:schemeClr val="tx1"/>
            </a:solidFill>
            <a:prstDash val="lgDash"/>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50"/>
          </a:p>
        </p:txBody>
      </p:sp>
      <p:sp>
        <p:nvSpPr>
          <p:cNvPr id="24" name="Line 5">
            <a:extLst>
              <a:ext uri="{FF2B5EF4-FFF2-40B4-BE49-F238E27FC236}">
                <a16:creationId xmlns:a16="http://schemas.microsoft.com/office/drawing/2014/main" id="{A3617E13-A505-05C1-3D24-DBACD3904250}"/>
              </a:ext>
            </a:extLst>
          </p:cNvPr>
          <p:cNvSpPr>
            <a:spLocks noChangeShapeType="1"/>
          </p:cNvSpPr>
          <p:nvPr/>
        </p:nvSpPr>
        <p:spPr bwMode="auto">
          <a:xfrm rot="16200000" flipH="1">
            <a:off x="2118568" y="1507927"/>
            <a:ext cx="1456227" cy="150646"/>
          </a:xfrm>
          <a:prstGeom prst="line">
            <a:avLst/>
          </a:prstGeom>
          <a:noFill/>
          <a:ln w="9525">
            <a:solidFill>
              <a:schemeClr val="tx1"/>
            </a:solidFill>
            <a:prstDash val="lgDash"/>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50"/>
          </a:p>
        </p:txBody>
      </p:sp>
      <p:sp>
        <p:nvSpPr>
          <p:cNvPr id="25" name="Line 5">
            <a:extLst>
              <a:ext uri="{FF2B5EF4-FFF2-40B4-BE49-F238E27FC236}">
                <a16:creationId xmlns:a16="http://schemas.microsoft.com/office/drawing/2014/main" id="{9FFF8194-C49D-2F33-3B97-1E921A759CE0}"/>
              </a:ext>
            </a:extLst>
          </p:cNvPr>
          <p:cNvSpPr>
            <a:spLocks noChangeShapeType="1"/>
          </p:cNvSpPr>
          <p:nvPr/>
        </p:nvSpPr>
        <p:spPr bwMode="auto">
          <a:xfrm rot="16200000" flipH="1" flipV="1">
            <a:off x="-207682" y="2937026"/>
            <a:ext cx="4163777" cy="0"/>
          </a:xfrm>
          <a:prstGeom prst="line">
            <a:avLst/>
          </a:prstGeom>
          <a:noFill/>
          <a:ln w="9525">
            <a:solidFill>
              <a:schemeClr val="tx1"/>
            </a:solidFill>
            <a:prstDash val="lgDash"/>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50" dirty="0"/>
          </a:p>
        </p:txBody>
      </p:sp>
      <p:sp>
        <p:nvSpPr>
          <p:cNvPr id="26" name="四角形: 角を丸くする 25">
            <a:extLst>
              <a:ext uri="{FF2B5EF4-FFF2-40B4-BE49-F238E27FC236}">
                <a16:creationId xmlns:a16="http://schemas.microsoft.com/office/drawing/2014/main" id="{FE5F67E2-AA66-F738-E172-F5E18EB6CB77}"/>
              </a:ext>
            </a:extLst>
          </p:cNvPr>
          <p:cNvSpPr/>
          <p:nvPr/>
        </p:nvSpPr>
        <p:spPr>
          <a:xfrm>
            <a:off x="2393782" y="4557449"/>
            <a:ext cx="1395463" cy="677928"/>
          </a:xfrm>
          <a:prstGeom prst="roundRect">
            <a:avLst/>
          </a:prstGeom>
          <a:ln w="22225">
            <a:solidFill>
              <a:srgbClr val="00B0F0"/>
            </a:solidFill>
          </a:ln>
        </p:spPr>
        <p:style>
          <a:lnRef idx="2">
            <a:schemeClr val="accent2"/>
          </a:lnRef>
          <a:fillRef idx="1">
            <a:schemeClr val="lt1"/>
          </a:fillRef>
          <a:effectRef idx="0">
            <a:schemeClr val="accent2"/>
          </a:effectRef>
          <a:fontRef idx="minor">
            <a:schemeClr val="dk1"/>
          </a:fontRef>
        </p:style>
        <p:txBody>
          <a:bodyPr lIns="54000" rIns="54000" rtlCol="0" anchor="ctr"/>
          <a:lstStyle/>
          <a:p>
            <a:endParaRPr lang="ja-JP" altLang="en-US" sz="900" dirty="0"/>
          </a:p>
          <a:p>
            <a:endParaRPr lang="ja-JP" altLang="en-US" sz="900" dirty="0"/>
          </a:p>
          <a:p>
            <a:endParaRPr lang="ja-JP" altLang="en-US" sz="900" dirty="0"/>
          </a:p>
          <a:p>
            <a:pPr algn="ctr"/>
            <a:r>
              <a:rPr lang="ja-JP" altLang="en-US" sz="800" dirty="0"/>
              <a:t>開発費用</a:t>
            </a:r>
            <a:r>
              <a:rPr lang="en-US" altLang="ja-JP" sz="600" dirty="0"/>
              <a:t>(</a:t>
            </a:r>
            <a:r>
              <a:rPr lang="ja-JP" altLang="en-US" sz="600" dirty="0"/>
              <a:t>製品</a:t>
            </a:r>
            <a:r>
              <a:rPr lang="en-US" altLang="ja-JP" sz="600" dirty="0"/>
              <a:t>/</a:t>
            </a:r>
            <a:r>
              <a:rPr lang="ja-JP" altLang="en-US" sz="600" dirty="0"/>
              <a:t>サービス提供のための</a:t>
            </a:r>
            <a:r>
              <a:rPr lang="en-US" altLang="ja-JP" sz="600" dirty="0"/>
              <a:t>R&amp;D/</a:t>
            </a:r>
            <a:r>
              <a:rPr lang="ja-JP" altLang="en-US" sz="600" dirty="0"/>
              <a:t>設備</a:t>
            </a:r>
            <a:r>
              <a:rPr lang="en-US" altLang="ja-JP" sz="600" dirty="0"/>
              <a:t>/</a:t>
            </a:r>
            <a:r>
              <a:rPr lang="ja-JP" altLang="en-US" sz="600" dirty="0"/>
              <a:t>システム等）</a:t>
            </a:r>
          </a:p>
        </p:txBody>
      </p:sp>
      <p:sp>
        <p:nvSpPr>
          <p:cNvPr id="27" name="Line 5">
            <a:extLst>
              <a:ext uri="{FF2B5EF4-FFF2-40B4-BE49-F238E27FC236}">
                <a16:creationId xmlns:a16="http://schemas.microsoft.com/office/drawing/2014/main" id="{56A87B9C-62AC-973F-D9F6-B28B98EEB7B8}"/>
              </a:ext>
            </a:extLst>
          </p:cNvPr>
          <p:cNvSpPr>
            <a:spLocks noChangeShapeType="1"/>
          </p:cNvSpPr>
          <p:nvPr/>
        </p:nvSpPr>
        <p:spPr bwMode="auto">
          <a:xfrm rot="16200000" flipH="1">
            <a:off x="693192" y="2457625"/>
            <a:ext cx="3688867" cy="483887"/>
          </a:xfrm>
          <a:prstGeom prst="line">
            <a:avLst/>
          </a:prstGeom>
          <a:noFill/>
          <a:ln w="9525">
            <a:solidFill>
              <a:schemeClr val="tx1"/>
            </a:solidFill>
            <a:prstDash val="lgDash"/>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50" dirty="0"/>
          </a:p>
        </p:txBody>
      </p:sp>
      <p:sp>
        <p:nvSpPr>
          <p:cNvPr id="29" name="テキスト ボックス 28">
            <a:extLst>
              <a:ext uri="{FF2B5EF4-FFF2-40B4-BE49-F238E27FC236}">
                <a16:creationId xmlns:a16="http://schemas.microsoft.com/office/drawing/2014/main" id="{B5DEA973-F2B7-A9C0-887E-F781FB63826B}"/>
              </a:ext>
            </a:extLst>
          </p:cNvPr>
          <p:cNvSpPr txBox="1"/>
          <p:nvPr/>
        </p:nvSpPr>
        <p:spPr>
          <a:xfrm>
            <a:off x="3067786" y="2796472"/>
            <a:ext cx="1726577" cy="446276"/>
          </a:xfrm>
          <a:prstGeom prst="rect">
            <a:avLst/>
          </a:prstGeom>
          <a:noFill/>
          <a:ln w="6350">
            <a:solidFill>
              <a:schemeClr val="accent1"/>
            </a:solidFill>
            <a:prstDash val="sysDot"/>
          </a:ln>
        </p:spPr>
        <p:txBody>
          <a:bodyPr wrap="square" rtlCol="0">
            <a:spAutoFit/>
          </a:bodyPr>
          <a:lstStyle/>
          <a:p>
            <a:endParaRPr kumimoji="1" lang="ja-JP" altLang="en-US" sz="800" dirty="0"/>
          </a:p>
          <a:p>
            <a:endParaRPr lang="ja-JP" altLang="en-US" sz="800" dirty="0"/>
          </a:p>
          <a:p>
            <a:r>
              <a:rPr kumimoji="1" lang="ja-JP" altLang="en-US" sz="700" dirty="0"/>
              <a:t>各種広告、展示会・動画、クチコミ等</a:t>
            </a:r>
          </a:p>
        </p:txBody>
      </p:sp>
      <p:sp>
        <p:nvSpPr>
          <p:cNvPr id="30" name="テキスト ボックス 29">
            <a:extLst>
              <a:ext uri="{FF2B5EF4-FFF2-40B4-BE49-F238E27FC236}">
                <a16:creationId xmlns:a16="http://schemas.microsoft.com/office/drawing/2014/main" id="{F4F34638-49C6-3C43-2A15-EE93A5FF139B}"/>
              </a:ext>
            </a:extLst>
          </p:cNvPr>
          <p:cNvSpPr txBox="1"/>
          <p:nvPr/>
        </p:nvSpPr>
        <p:spPr>
          <a:xfrm>
            <a:off x="7660309" y="348245"/>
            <a:ext cx="1726577" cy="584775"/>
          </a:xfrm>
          <a:prstGeom prst="rect">
            <a:avLst/>
          </a:prstGeom>
          <a:noFill/>
          <a:ln w="6350">
            <a:solidFill>
              <a:schemeClr val="accent1"/>
            </a:solidFill>
            <a:prstDash val="sysDot"/>
          </a:ln>
        </p:spPr>
        <p:txBody>
          <a:bodyPr wrap="square" rtlCol="0">
            <a:spAutoFit/>
          </a:bodyPr>
          <a:lstStyle/>
          <a:p>
            <a:endParaRPr kumimoji="1" lang="ja-JP" altLang="en-US" sz="800" dirty="0"/>
          </a:p>
          <a:p>
            <a:endParaRPr lang="ja-JP" altLang="en-US" sz="800" dirty="0"/>
          </a:p>
          <a:p>
            <a:endParaRPr lang="ja-JP" altLang="en-US" sz="900" dirty="0"/>
          </a:p>
          <a:p>
            <a:r>
              <a:rPr kumimoji="1" lang="ja-JP" altLang="en-US" sz="700" dirty="0"/>
              <a:t>収益の特徴</a:t>
            </a:r>
          </a:p>
        </p:txBody>
      </p:sp>
      <p:sp>
        <p:nvSpPr>
          <p:cNvPr id="31" name="テキスト ボックス 30">
            <a:extLst>
              <a:ext uri="{FF2B5EF4-FFF2-40B4-BE49-F238E27FC236}">
                <a16:creationId xmlns:a16="http://schemas.microsoft.com/office/drawing/2014/main" id="{58B7140C-C428-0661-2C58-A54B89D159BD}"/>
              </a:ext>
            </a:extLst>
          </p:cNvPr>
          <p:cNvSpPr txBox="1"/>
          <p:nvPr/>
        </p:nvSpPr>
        <p:spPr>
          <a:xfrm>
            <a:off x="3067785" y="1849107"/>
            <a:ext cx="1726577" cy="446276"/>
          </a:xfrm>
          <a:prstGeom prst="rect">
            <a:avLst/>
          </a:prstGeom>
          <a:noFill/>
          <a:ln w="6350">
            <a:solidFill>
              <a:schemeClr val="accent1"/>
            </a:solidFill>
            <a:prstDash val="sysDot"/>
          </a:ln>
        </p:spPr>
        <p:txBody>
          <a:bodyPr wrap="square" rtlCol="0">
            <a:spAutoFit/>
          </a:bodyPr>
          <a:lstStyle/>
          <a:p>
            <a:endParaRPr kumimoji="1" lang="ja-JP" altLang="en-US" sz="800" dirty="0"/>
          </a:p>
          <a:p>
            <a:endParaRPr lang="ja-JP" altLang="en-US" sz="800" dirty="0"/>
          </a:p>
          <a:p>
            <a:r>
              <a:rPr kumimoji="1" lang="ja-JP" altLang="en-US" sz="700" dirty="0"/>
              <a:t>１カ月サービス無料、クーポン等</a:t>
            </a:r>
          </a:p>
        </p:txBody>
      </p:sp>
      <p:sp>
        <p:nvSpPr>
          <p:cNvPr id="20" name="四角形: 角を丸くする 19">
            <a:extLst>
              <a:ext uri="{FF2B5EF4-FFF2-40B4-BE49-F238E27FC236}">
                <a16:creationId xmlns:a16="http://schemas.microsoft.com/office/drawing/2014/main" id="{57BFAA93-2C54-02BB-9F00-605FF91EE212}"/>
              </a:ext>
            </a:extLst>
          </p:cNvPr>
          <p:cNvSpPr/>
          <p:nvPr/>
        </p:nvSpPr>
        <p:spPr>
          <a:xfrm>
            <a:off x="2669604" y="2311362"/>
            <a:ext cx="1322199" cy="485110"/>
          </a:xfrm>
          <a:prstGeom prst="roundRect">
            <a:avLst/>
          </a:prstGeom>
          <a:ln w="22225">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900" dirty="0"/>
              <a:t>マーケティング費用</a:t>
            </a:r>
          </a:p>
        </p:txBody>
      </p:sp>
      <p:cxnSp>
        <p:nvCxnSpPr>
          <p:cNvPr id="33" name="直線コネクタ 32">
            <a:extLst>
              <a:ext uri="{FF2B5EF4-FFF2-40B4-BE49-F238E27FC236}">
                <a16:creationId xmlns:a16="http://schemas.microsoft.com/office/drawing/2014/main" id="{12B14990-6682-9799-9BD0-99FB4B9DA618}"/>
              </a:ext>
            </a:extLst>
          </p:cNvPr>
          <p:cNvCxnSpPr>
            <a:cxnSpLocks/>
          </p:cNvCxnSpPr>
          <p:nvPr/>
        </p:nvCxnSpPr>
        <p:spPr>
          <a:xfrm>
            <a:off x="3075890" y="534332"/>
            <a:ext cx="3238083" cy="0"/>
          </a:xfrm>
          <a:prstGeom prst="line">
            <a:avLst/>
          </a:prstGeom>
          <a:ln w="6350">
            <a:solidFill>
              <a:schemeClr val="tx1"/>
            </a:solidFill>
            <a:prstDash val="lgDashDot"/>
            <a:headEnd type="arrow"/>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4D452D3A-39CE-AFC7-C05B-17EBADF9474A}"/>
              </a:ext>
            </a:extLst>
          </p:cNvPr>
          <p:cNvSpPr txBox="1"/>
          <p:nvPr/>
        </p:nvSpPr>
        <p:spPr>
          <a:xfrm>
            <a:off x="4221350" y="337721"/>
            <a:ext cx="1449016" cy="230832"/>
          </a:xfrm>
          <a:prstGeom prst="rect">
            <a:avLst/>
          </a:prstGeom>
          <a:noFill/>
        </p:spPr>
        <p:txBody>
          <a:bodyPr wrap="square" rtlCol="0">
            <a:spAutoFit/>
          </a:bodyPr>
          <a:lstStyle/>
          <a:p>
            <a:r>
              <a:rPr lang="ja-JP" altLang="en-US" sz="900" dirty="0"/>
              <a:t>利益が出そうか？</a:t>
            </a:r>
          </a:p>
        </p:txBody>
      </p:sp>
      <p:cxnSp>
        <p:nvCxnSpPr>
          <p:cNvPr id="28" name="直線コネクタ 27">
            <a:extLst>
              <a:ext uri="{FF2B5EF4-FFF2-40B4-BE49-F238E27FC236}">
                <a16:creationId xmlns:a16="http://schemas.microsoft.com/office/drawing/2014/main" id="{C36CDF46-0D01-073A-3FD5-1385EEDB3141}"/>
              </a:ext>
            </a:extLst>
          </p:cNvPr>
          <p:cNvCxnSpPr>
            <a:cxnSpLocks/>
            <a:stCxn id="35" idx="0"/>
          </p:cNvCxnSpPr>
          <p:nvPr/>
        </p:nvCxnSpPr>
        <p:spPr>
          <a:xfrm flipH="1" flipV="1">
            <a:off x="11142031" y="5145710"/>
            <a:ext cx="97334" cy="605086"/>
          </a:xfrm>
          <a:prstGeom prst="line">
            <a:avLst/>
          </a:prstGeom>
          <a:ln w="95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FCDE89F6-6DC1-9F3A-765E-954A7383B750}"/>
              </a:ext>
            </a:extLst>
          </p:cNvPr>
          <p:cNvSpPr txBox="1"/>
          <p:nvPr/>
        </p:nvSpPr>
        <p:spPr>
          <a:xfrm>
            <a:off x="10775446" y="4376269"/>
            <a:ext cx="1201728" cy="769441"/>
          </a:xfrm>
          <a:prstGeom prst="rect">
            <a:avLst/>
          </a:prstGeom>
          <a:noFill/>
          <a:ln w="6350">
            <a:solidFill>
              <a:schemeClr val="accent1"/>
            </a:solidFill>
            <a:prstDash val="sysDot"/>
          </a:ln>
        </p:spPr>
        <p:txBody>
          <a:bodyPr wrap="square" rtlCol="0">
            <a:spAutoFit/>
          </a:bodyPr>
          <a:lstStyle/>
          <a:p>
            <a:endParaRPr kumimoji="1" lang="ja-JP" altLang="en-US" sz="1000" dirty="0"/>
          </a:p>
          <a:p>
            <a:endParaRPr lang="ja-JP" altLang="en-US" sz="900" dirty="0"/>
          </a:p>
          <a:p>
            <a:endParaRPr lang="ja-JP" altLang="en-US" sz="900" dirty="0"/>
          </a:p>
          <a:p>
            <a:r>
              <a:rPr kumimoji="1" lang="ja-JP" altLang="en-US" sz="800" dirty="0"/>
              <a:t>パートナーがどこに関係してくるかを記載</a:t>
            </a:r>
          </a:p>
        </p:txBody>
      </p:sp>
      <p:grpSp>
        <p:nvGrpSpPr>
          <p:cNvPr id="40" name="グループ化 39">
            <a:extLst>
              <a:ext uri="{FF2B5EF4-FFF2-40B4-BE49-F238E27FC236}">
                <a16:creationId xmlns:a16="http://schemas.microsoft.com/office/drawing/2014/main" id="{BD7CB096-6979-DDF4-6DBC-0C1A131E1BE4}"/>
              </a:ext>
            </a:extLst>
          </p:cNvPr>
          <p:cNvGrpSpPr/>
          <p:nvPr/>
        </p:nvGrpSpPr>
        <p:grpSpPr>
          <a:xfrm>
            <a:off x="5477472" y="2967813"/>
            <a:ext cx="3046125" cy="2101653"/>
            <a:chOff x="5755283" y="1841520"/>
            <a:chExt cx="3993360" cy="3241118"/>
          </a:xfrm>
        </p:grpSpPr>
        <p:sp>
          <p:nvSpPr>
            <p:cNvPr id="41" name="円弧 40">
              <a:extLst>
                <a:ext uri="{FF2B5EF4-FFF2-40B4-BE49-F238E27FC236}">
                  <a16:creationId xmlns:a16="http://schemas.microsoft.com/office/drawing/2014/main" id="{2EC3025E-3E50-3465-F4A1-0E6D33CD4488}"/>
                </a:ext>
              </a:extLst>
            </p:cNvPr>
            <p:cNvSpPr/>
            <p:nvPr/>
          </p:nvSpPr>
          <p:spPr>
            <a:xfrm>
              <a:off x="5755283" y="1917991"/>
              <a:ext cx="3993360" cy="3164647"/>
            </a:xfrm>
            <a:prstGeom prst="arc">
              <a:avLst/>
            </a:prstGeom>
            <a:ln w="15875">
              <a:solidFill>
                <a:schemeClr val="accent2"/>
              </a:solidFill>
              <a:head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050" dirty="0"/>
            </a:p>
          </p:txBody>
        </p:sp>
        <p:sp>
          <p:nvSpPr>
            <p:cNvPr id="42" name="円弧 41">
              <a:extLst>
                <a:ext uri="{FF2B5EF4-FFF2-40B4-BE49-F238E27FC236}">
                  <a16:creationId xmlns:a16="http://schemas.microsoft.com/office/drawing/2014/main" id="{C1F0B04F-1C3E-7C69-3A52-C2ACEC30D6F3}"/>
                </a:ext>
              </a:extLst>
            </p:cNvPr>
            <p:cNvSpPr/>
            <p:nvPr/>
          </p:nvSpPr>
          <p:spPr>
            <a:xfrm flipV="1">
              <a:off x="5784610" y="1841520"/>
              <a:ext cx="3964033" cy="3241117"/>
            </a:xfrm>
            <a:prstGeom prst="arc">
              <a:avLst/>
            </a:prstGeom>
            <a:ln w="15875">
              <a:solidFill>
                <a:schemeClr val="accent2"/>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050"/>
            </a:p>
          </p:txBody>
        </p:sp>
      </p:grpSp>
      <p:grpSp>
        <p:nvGrpSpPr>
          <p:cNvPr id="44" name="グループ化 43">
            <a:extLst>
              <a:ext uri="{FF2B5EF4-FFF2-40B4-BE49-F238E27FC236}">
                <a16:creationId xmlns:a16="http://schemas.microsoft.com/office/drawing/2014/main" id="{B85AA5DC-EB5E-FD15-B237-6948C89839B0}"/>
              </a:ext>
            </a:extLst>
          </p:cNvPr>
          <p:cNvGrpSpPr/>
          <p:nvPr/>
        </p:nvGrpSpPr>
        <p:grpSpPr>
          <a:xfrm>
            <a:off x="6238500" y="2090385"/>
            <a:ext cx="1485904" cy="2101653"/>
            <a:chOff x="5755283" y="1841520"/>
            <a:chExt cx="3993360" cy="3241118"/>
          </a:xfrm>
        </p:grpSpPr>
        <p:sp>
          <p:nvSpPr>
            <p:cNvPr id="45" name="円弧 44">
              <a:extLst>
                <a:ext uri="{FF2B5EF4-FFF2-40B4-BE49-F238E27FC236}">
                  <a16:creationId xmlns:a16="http://schemas.microsoft.com/office/drawing/2014/main" id="{4710BC12-7093-CB98-2D82-9B2328D6A4D6}"/>
                </a:ext>
              </a:extLst>
            </p:cNvPr>
            <p:cNvSpPr/>
            <p:nvPr/>
          </p:nvSpPr>
          <p:spPr>
            <a:xfrm>
              <a:off x="5755283" y="1917991"/>
              <a:ext cx="3993360" cy="3164647"/>
            </a:xfrm>
            <a:prstGeom prst="arc">
              <a:avLst/>
            </a:prstGeom>
            <a:ln w="15875">
              <a:solidFill>
                <a:schemeClr val="accent2"/>
              </a:solidFill>
              <a:head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050" dirty="0"/>
            </a:p>
          </p:txBody>
        </p:sp>
        <p:sp>
          <p:nvSpPr>
            <p:cNvPr id="46" name="円弧 45">
              <a:extLst>
                <a:ext uri="{FF2B5EF4-FFF2-40B4-BE49-F238E27FC236}">
                  <a16:creationId xmlns:a16="http://schemas.microsoft.com/office/drawing/2014/main" id="{F6C36E50-FB54-320A-BB9D-518BCAC292E6}"/>
                </a:ext>
              </a:extLst>
            </p:cNvPr>
            <p:cNvSpPr/>
            <p:nvPr/>
          </p:nvSpPr>
          <p:spPr>
            <a:xfrm flipV="1">
              <a:off x="5784610" y="1841520"/>
              <a:ext cx="3964033" cy="3241117"/>
            </a:xfrm>
            <a:prstGeom prst="arc">
              <a:avLst/>
            </a:prstGeom>
            <a:ln w="15875">
              <a:solidFill>
                <a:schemeClr val="accent2"/>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050"/>
            </a:p>
          </p:txBody>
        </p:sp>
      </p:grpSp>
      <p:sp>
        <p:nvSpPr>
          <p:cNvPr id="47" name="テキスト ボックス 46">
            <a:extLst>
              <a:ext uri="{FF2B5EF4-FFF2-40B4-BE49-F238E27FC236}">
                <a16:creationId xmlns:a16="http://schemas.microsoft.com/office/drawing/2014/main" id="{E4952689-318C-8121-9531-E1099CDE2401}"/>
              </a:ext>
            </a:extLst>
          </p:cNvPr>
          <p:cNvSpPr txBox="1"/>
          <p:nvPr/>
        </p:nvSpPr>
        <p:spPr>
          <a:xfrm>
            <a:off x="7867549" y="2836526"/>
            <a:ext cx="2376357" cy="415498"/>
          </a:xfrm>
          <a:prstGeom prst="rect">
            <a:avLst/>
          </a:prstGeom>
          <a:noFill/>
          <a:ln w="6350">
            <a:solidFill>
              <a:schemeClr val="accent1"/>
            </a:solidFill>
            <a:prstDash val="sysDot"/>
          </a:ln>
        </p:spPr>
        <p:txBody>
          <a:bodyPr wrap="square" rtlCol="0">
            <a:spAutoFit/>
          </a:bodyPr>
          <a:lstStyle/>
          <a:p>
            <a:endParaRPr kumimoji="1" lang="ja-JP" altLang="en-US" sz="700" dirty="0"/>
          </a:p>
          <a:p>
            <a:endParaRPr kumimoji="1" lang="ja-JP" altLang="en-US" sz="700" dirty="0"/>
          </a:p>
          <a:p>
            <a:r>
              <a:rPr kumimoji="1" lang="ja-JP" altLang="en-US" sz="700" dirty="0"/>
              <a:t>商品</a:t>
            </a:r>
            <a:r>
              <a:rPr kumimoji="1" lang="en-US" altLang="ja-JP" sz="700" dirty="0"/>
              <a:t>/</a:t>
            </a:r>
            <a:r>
              <a:rPr kumimoji="1" lang="ja-JP" altLang="en-US" sz="700" dirty="0"/>
              <a:t>サービスがどんな価値を提供</a:t>
            </a:r>
            <a:r>
              <a:rPr kumimoji="1" lang="en-US" altLang="ja-JP" sz="700" dirty="0"/>
              <a:t>?</a:t>
            </a:r>
            <a:endParaRPr kumimoji="1" lang="ja-JP" altLang="en-US" sz="800" dirty="0"/>
          </a:p>
        </p:txBody>
      </p:sp>
      <p:sp>
        <p:nvSpPr>
          <p:cNvPr id="48" name="テキスト ボックス 47">
            <a:extLst>
              <a:ext uri="{FF2B5EF4-FFF2-40B4-BE49-F238E27FC236}">
                <a16:creationId xmlns:a16="http://schemas.microsoft.com/office/drawing/2014/main" id="{706DC266-64A4-74B3-2D60-BC02C9BEB287}"/>
              </a:ext>
            </a:extLst>
          </p:cNvPr>
          <p:cNvSpPr txBox="1"/>
          <p:nvPr/>
        </p:nvSpPr>
        <p:spPr>
          <a:xfrm>
            <a:off x="7169880" y="1871314"/>
            <a:ext cx="2364085" cy="415498"/>
          </a:xfrm>
          <a:prstGeom prst="rect">
            <a:avLst/>
          </a:prstGeom>
          <a:noFill/>
          <a:ln w="6350">
            <a:solidFill>
              <a:schemeClr val="accent1"/>
            </a:solidFill>
            <a:prstDash val="sysDot"/>
          </a:ln>
        </p:spPr>
        <p:txBody>
          <a:bodyPr wrap="square" rtlCol="0">
            <a:spAutoFit/>
          </a:bodyPr>
          <a:lstStyle/>
          <a:p>
            <a:endParaRPr kumimoji="1" lang="ja-JP" altLang="en-US" sz="700" dirty="0"/>
          </a:p>
          <a:p>
            <a:endParaRPr kumimoji="1" lang="ja-JP" altLang="en-US" sz="700" dirty="0"/>
          </a:p>
          <a:p>
            <a:r>
              <a:rPr kumimoji="1" lang="ja-JP" altLang="en-US" sz="700" dirty="0"/>
              <a:t>価格がどのような効果を生む？</a:t>
            </a:r>
            <a:r>
              <a:rPr kumimoji="1" lang="en-US" altLang="ja-JP" sz="700" dirty="0"/>
              <a:t>(</a:t>
            </a:r>
            <a:r>
              <a:rPr kumimoji="1" lang="ja-JP" altLang="en-US" sz="700" dirty="0"/>
              <a:t>または収益との関係</a:t>
            </a:r>
            <a:r>
              <a:rPr kumimoji="1" lang="en-US" altLang="ja-JP" sz="700" dirty="0"/>
              <a:t>)</a:t>
            </a:r>
            <a:endParaRPr kumimoji="1" lang="ja-JP" altLang="en-US" sz="700" dirty="0"/>
          </a:p>
        </p:txBody>
      </p:sp>
      <p:sp>
        <p:nvSpPr>
          <p:cNvPr id="50" name="テキスト ボックス 49">
            <a:extLst>
              <a:ext uri="{FF2B5EF4-FFF2-40B4-BE49-F238E27FC236}">
                <a16:creationId xmlns:a16="http://schemas.microsoft.com/office/drawing/2014/main" id="{5B0C0129-0F24-EE65-1FB6-46CC07CD89AB}"/>
              </a:ext>
            </a:extLst>
          </p:cNvPr>
          <p:cNvSpPr txBox="1"/>
          <p:nvPr/>
        </p:nvSpPr>
        <p:spPr>
          <a:xfrm>
            <a:off x="9615882" y="11804"/>
            <a:ext cx="2576118" cy="1200329"/>
          </a:xfrm>
          <a:prstGeom prst="rect">
            <a:avLst/>
          </a:prstGeom>
          <a:noFill/>
        </p:spPr>
        <p:txBody>
          <a:bodyPr wrap="square" rtlCol="0">
            <a:spAutoFit/>
          </a:bodyPr>
          <a:lstStyle/>
          <a:p>
            <a:r>
              <a:rPr kumimoji="1" lang="ja-JP" altLang="en-US" sz="1200" dirty="0"/>
              <a:t>なるべく因果関係や要素間の関係などを線で表して説明を入れてください。</a:t>
            </a:r>
          </a:p>
          <a:p>
            <a:r>
              <a:rPr kumimoji="1" lang="ja-JP" altLang="en-US" sz="1200" dirty="0"/>
              <a:t>必要に応じて、記載内容を追加していいです。競合分析を含めてもいいです（右の枠外を中へ）。</a:t>
            </a:r>
          </a:p>
        </p:txBody>
      </p:sp>
      <p:sp>
        <p:nvSpPr>
          <p:cNvPr id="13" name="四角形: 角を丸くする 12">
            <a:extLst>
              <a:ext uri="{FF2B5EF4-FFF2-40B4-BE49-F238E27FC236}">
                <a16:creationId xmlns:a16="http://schemas.microsoft.com/office/drawing/2014/main" id="{00613EF1-AC65-9CC0-3C38-FDE6AE1C6236}"/>
              </a:ext>
            </a:extLst>
          </p:cNvPr>
          <p:cNvSpPr/>
          <p:nvPr/>
        </p:nvSpPr>
        <p:spPr>
          <a:xfrm>
            <a:off x="4047565" y="813678"/>
            <a:ext cx="1355420" cy="601793"/>
          </a:xfrm>
          <a:prstGeom prst="roundRect">
            <a:avLst/>
          </a:prstGeom>
          <a:ln w="22225">
            <a:solidFill>
              <a:srgbClr val="00B0F0"/>
            </a:solidFill>
          </a:ln>
        </p:spPr>
        <p:style>
          <a:lnRef idx="2">
            <a:schemeClr val="accent2"/>
          </a:lnRef>
          <a:fillRef idx="1">
            <a:schemeClr val="lt1"/>
          </a:fillRef>
          <a:effectRef idx="0">
            <a:schemeClr val="accent2"/>
          </a:effectRef>
          <a:fontRef idx="minor">
            <a:schemeClr val="dk1"/>
          </a:fontRef>
        </p:style>
        <p:txBody>
          <a:bodyPr lIns="54000" rIns="54000" rtlCol="0" anchor="ctr"/>
          <a:lstStyle/>
          <a:p>
            <a:endParaRPr lang="ja-JP" altLang="en-US" sz="800" dirty="0"/>
          </a:p>
          <a:p>
            <a:endParaRPr lang="ja-JP" altLang="en-US" sz="800" dirty="0"/>
          </a:p>
          <a:p>
            <a:endParaRPr lang="ja-JP" altLang="en-US" sz="800" dirty="0"/>
          </a:p>
          <a:p>
            <a:pPr algn="ctr"/>
            <a:r>
              <a:rPr lang="ja-JP" altLang="en-US" sz="800" dirty="0"/>
              <a:t>変動費</a:t>
            </a:r>
            <a:r>
              <a:rPr lang="ja-JP" altLang="en-US" sz="600" dirty="0"/>
              <a:t>（製品販売時の原価、サービス提供の限界費用など）</a:t>
            </a:r>
            <a:endParaRPr lang="ja-JP" altLang="en-US" sz="800" dirty="0"/>
          </a:p>
        </p:txBody>
      </p:sp>
      <p:sp>
        <p:nvSpPr>
          <p:cNvPr id="32" name="正方形/長方形 31">
            <a:extLst>
              <a:ext uri="{FF2B5EF4-FFF2-40B4-BE49-F238E27FC236}">
                <a16:creationId xmlns:a16="http://schemas.microsoft.com/office/drawing/2014/main" id="{9BB9250A-2FA2-0350-31DE-C117491F6741}"/>
              </a:ext>
            </a:extLst>
          </p:cNvPr>
          <p:cNvSpPr/>
          <p:nvPr/>
        </p:nvSpPr>
        <p:spPr>
          <a:xfrm>
            <a:off x="13189415" y="1735186"/>
            <a:ext cx="870287" cy="1407274"/>
          </a:xfrm>
          <a:prstGeom prst="rect">
            <a:avLst/>
          </a:prstGeom>
          <a:no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0E3FB5A3-813C-9E4E-CF9A-283BAD9B872A}"/>
              </a:ext>
            </a:extLst>
          </p:cNvPr>
          <p:cNvSpPr txBox="1"/>
          <p:nvPr/>
        </p:nvSpPr>
        <p:spPr>
          <a:xfrm>
            <a:off x="13091810" y="1480873"/>
            <a:ext cx="1148626" cy="461665"/>
          </a:xfrm>
          <a:prstGeom prst="rect">
            <a:avLst/>
          </a:prstGeom>
          <a:noFill/>
        </p:spPr>
        <p:txBody>
          <a:bodyPr wrap="square" rtlCol="0">
            <a:spAutoFit/>
          </a:bodyPr>
          <a:lstStyle/>
          <a:p>
            <a:r>
              <a:rPr kumimoji="1" lang="ja-JP" altLang="en-US" sz="1200" dirty="0"/>
              <a:t>競合・代替品</a:t>
            </a:r>
          </a:p>
          <a:p>
            <a:endParaRPr kumimoji="1" lang="ja-JP" altLang="en-US" sz="1200" dirty="0"/>
          </a:p>
        </p:txBody>
      </p:sp>
      <p:sp>
        <p:nvSpPr>
          <p:cNvPr id="37" name="Line 5">
            <a:extLst>
              <a:ext uri="{FF2B5EF4-FFF2-40B4-BE49-F238E27FC236}">
                <a16:creationId xmlns:a16="http://schemas.microsoft.com/office/drawing/2014/main" id="{06F36787-82C3-72E3-E79C-11073CE13923}"/>
              </a:ext>
            </a:extLst>
          </p:cNvPr>
          <p:cNvSpPr>
            <a:spLocks noChangeShapeType="1"/>
          </p:cNvSpPr>
          <p:nvPr/>
        </p:nvSpPr>
        <p:spPr bwMode="auto">
          <a:xfrm rot="16200000" flipH="1" flipV="1">
            <a:off x="11091010" y="-145100"/>
            <a:ext cx="0" cy="4189856"/>
          </a:xfrm>
          <a:prstGeom prst="line">
            <a:avLst/>
          </a:prstGeom>
          <a:noFill/>
          <a:ln w="3175">
            <a:solidFill>
              <a:schemeClr val="tx1"/>
            </a:solidFill>
            <a:prstDash val="lgDash"/>
            <a:round/>
            <a:headEnd type="arrow"/>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50"/>
          </a:p>
        </p:txBody>
      </p:sp>
      <p:sp>
        <p:nvSpPr>
          <p:cNvPr id="39" name="テキスト ボックス 38">
            <a:extLst>
              <a:ext uri="{FF2B5EF4-FFF2-40B4-BE49-F238E27FC236}">
                <a16:creationId xmlns:a16="http://schemas.microsoft.com/office/drawing/2014/main" id="{43B2BE0D-63AC-A064-A815-A521F93626A6}"/>
              </a:ext>
            </a:extLst>
          </p:cNvPr>
          <p:cNvSpPr txBox="1"/>
          <p:nvPr/>
        </p:nvSpPr>
        <p:spPr>
          <a:xfrm>
            <a:off x="12254902" y="2019898"/>
            <a:ext cx="870285" cy="630942"/>
          </a:xfrm>
          <a:prstGeom prst="rect">
            <a:avLst/>
          </a:prstGeom>
          <a:noFill/>
          <a:ln w="6350">
            <a:solidFill>
              <a:schemeClr val="accent1"/>
            </a:solidFill>
            <a:prstDash val="sysDot"/>
          </a:ln>
        </p:spPr>
        <p:txBody>
          <a:bodyPr wrap="square" rtlCol="0">
            <a:spAutoFit/>
          </a:bodyPr>
          <a:lstStyle/>
          <a:p>
            <a:endParaRPr kumimoji="1" lang="ja-JP" altLang="en-US" sz="700" dirty="0"/>
          </a:p>
          <a:p>
            <a:endParaRPr kumimoji="1" lang="ja-JP" altLang="en-US" sz="700" dirty="0"/>
          </a:p>
          <a:p>
            <a:r>
              <a:rPr kumimoji="1" lang="ja-JP" altLang="en-US" sz="700" dirty="0"/>
              <a:t>ブランドスイッチ・チャーン解約への対策など</a:t>
            </a:r>
          </a:p>
        </p:txBody>
      </p:sp>
      <p:sp>
        <p:nvSpPr>
          <p:cNvPr id="43" name="Line 5">
            <a:extLst>
              <a:ext uri="{FF2B5EF4-FFF2-40B4-BE49-F238E27FC236}">
                <a16:creationId xmlns:a16="http://schemas.microsoft.com/office/drawing/2014/main" id="{165BB880-0BB0-79B8-B76C-A646707F5A07}"/>
              </a:ext>
            </a:extLst>
          </p:cNvPr>
          <p:cNvSpPr>
            <a:spLocks noChangeShapeType="1"/>
          </p:cNvSpPr>
          <p:nvPr/>
        </p:nvSpPr>
        <p:spPr bwMode="auto">
          <a:xfrm rot="16200000" flipH="1" flipV="1">
            <a:off x="11096583" y="787226"/>
            <a:ext cx="0" cy="4189856"/>
          </a:xfrm>
          <a:prstGeom prst="line">
            <a:avLst/>
          </a:prstGeom>
          <a:noFill/>
          <a:ln w="3175">
            <a:solidFill>
              <a:schemeClr val="tx1"/>
            </a:solidFill>
            <a:prstDash val="lgDash"/>
            <a:round/>
            <a:headEnd type="arrow"/>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50"/>
          </a:p>
        </p:txBody>
      </p:sp>
      <p:sp>
        <p:nvSpPr>
          <p:cNvPr id="49" name="テキスト ボックス 48">
            <a:extLst>
              <a:ext uri="{FF2B5EF4-FFF2-40B4-BE49-F238E27FC236}">
                <a16:creationId xmlns:a16="http://schemas.microsoft.com/office/drawing/2014/main" id="{113572D2-4AF4-D36D-970D-C72C44336D6C}"/>
              </a:ext>
            </a:extLst>
          </p:cNvPr>
          <p:cNvSpPr txBox="1"/>
          <p:nvPr/>
        </p:nvSpPr>
        <p:spPr>
          <a:xfrm>
            <a:off x="12259385" y="2938777"/>
            <a:ext cx="870285" cy="738664"/>
          </a:xfrm>
          <a:prstGeom prst="rect">
            <a:avLst/>
          </a:prstGeom>
          <a:noFill/>
          <a:ln w="6350">
            <a:solidFill>
              <a:schemeClr val="accent1"/>
            </a:solidFill>
            <a:prstDash val="sysDot"/>
          </a:ln>
        </p:spPr>
        <p:txBody>
          <a:bodyPr wrap="square" rtlCol="0">
            <a:spAutoFit/>
          </a:bodyPr>
          <a:lstStyle/>
          <a:p>
            <a:endParaRPr kumimoji="1" lang="ja-JP" altLang="en-US" sz="700" dirty="0"/>
          </a:p>
          <a:p>
            <a:endParaRPr kumimoji="1" lang="ja-JP" altLang="en-US" sz="700" dirty="0"/>
          </a:p>
          <a:p>
            <a:endParaRPr kumimoji="1" lang="ja-JP" altLang="en-US" sz="700" dirty="0"/>
          </a:p>
          <a:p>
            <a:r>
              <a:rPr kumimoji="1" lang="ja-JP" altLang="en-US" sz="700" dirty="0"/>
              <a:t>差別化の要素、優位性、知財、比較広告など</a:t>
            </a:r>
          </a:p>
        </p:txBody>
      </p:sp>
      <p:sp>
        <p:nvSpPr>
          <p:cNvPr id="2" name="Text Box 11">
            <a:extLst>
              <a:ext uri="{FF2B5EF4-FFF2-40B4-BE49-F238E27FC236}">
                <a16:creationId xmlns:a16="http://schemas.microsoft.com/office/drawing/2014/main" id="{BCA34ED6-7B4F-F0A5-4071-7DCD02DD3C72}"/>
              </a:ext>
            </a:extLst>
          </p:cNvPr>
          <p:cNvSpPr txBox="1">
            <a:spLocks noChangeArrowheads="1"/>
          </p:cNvSpPr>
          <p:nvPr/>
        </p:nvSpPr>
        <p:spPr bwMode="auto">
          <a:xfrm>
            <a:off x="3757160" y="5550826"/>
            <a:ext cx="3209077"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200" i="1" dirty="0"/>
              <a:t>事業の狙いの方向性</a:t>
            </a:r>
          </a:p>
          <a:p>
            <a:pPr>
              <a:spcBef>
                <a:spcPct val="50000"/>
              </a:spcBef>
            </a:pPr>
            <a:endParaRPr lang="ja-JP" altLang="en-US" sz="1000" dirty="0"/>
          </a:p>
        </p:txBody>
      </p:sp>
      <p:sp>
        <p:nvSpPr>
          <p:cNvPr id="51" name="テキスト ボックス 1">
            <a:extLst>
              <a:ext uri="{FF2B5EF4-FFF2-40B4-BE49-F238E27FC236}">
                <a16:creationId xmlns:a16="http://schemas.microsoft.com/office/drawing/2014/main" id="{8708E0D5-84A9-7043-16FA-74DFDF44B5B0}"/>
              </a:ext>
            </a:extLst>
          </p:cNvPr>
          <p:cNvSpPr txBox="1"/>
          <p:nvPr/>
        </p:nvSpPr>
        <p:spPr>
          <a:xfrm>
            <a:off x="5844685" y="6494075"/>
            <a:ext cx="6347669"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900" dirty="0"/>
              <a:t>* </a:t>
            </a:r>
            <a:r>
              <a:rPr kumimoji="1" lang="ja-JP" altLang="en-US" sz="900" dirty="0"/>
              <a:t>再配布する際は、この文を残しておいてください（企業内や個人で利用する際は取り除いて結構です）。</a:t>
            </a:r>
            <a:endParaRPr kumimoji="1" lang="en-US" altLang="ja-JP" sz="900" dirty="0"/>
          </a:p>
          <a:p>
            <a:r>
              <a:rPr kumimoji="1" lang="ja-JP" altLang="en-US" sz="900" dirty="0"/>
              <a:t>　幡鎌博「</a:t>
            </a:r>
            <a:r>
              <a:rPr kumimoji="1" lang="en-US" altLang="ja-JP" sz="900" dirty="0"/>
              <a:t>DX</a:t>
            </a:r>
            <a:r>
              <a:rPr kumimoji="1" lang="ja-JP" altLang="en-US" sz="900" dirty="0"/>
              <a:t>のためのビジネスモデル設計方法　改訂版」</a:t>
            </a:r>
            <a:r>
              <a:rPr kumimoji="1" lang="en-US" altLang="ja-JP" sz="900" dirty="0"/>
              <a:t>(2023)  </a:t>
            </a:r>
            <a:r>
              <a:rPr kumimoji="1" lang="ja-JP" altLang="en-US" sz="900" dirty="0"/>
              <a:t>図</a:t>
            </a:r>
            <a:r>
              <a:rPr kumimoji="1" lang="en-US" altLang="ja-JP" sz="900" dirty="0"/>
              <a:t>24 </a:t>
            </a:r>
            <a:r>
              <a:rPr kumimoji="1" lang="ja-JP" altLang="en-US" sz="900" dirty="0"/>
              <a:t>より。</a:t>
            </a:r>
            <a:r>
              <a:rPr kumimoji="1" lang="en-US" altLang="ja-JP" sz="900" dirty="0"/>
              <a:t>CC BY-SA 4.0</a:t>
            </a:r>
            <a:r>
              <a:rPr kumimoji="1" lang="ja-JP" altLang="en-US" sz="900" dirty="0"/>
              <a:t>にて公開。</a:t>
            </a:r>
            <a:r>
              <a:rPr kumimoji="1" lang="en-US" altLang="ja-JP" sz="900" dirty="0"/>
              <a:t>2023/7/28</a:t>
            </a:r>
            <a:endParaRPr kumimoji="1" lang="ja-JP" altLang="en-US" sz="900" dirty="0"/>
          </a:p>
        </p:txBody>
      </p:sp>
    </p:spTree>
    <p:extLst>
      <p:ext uri="{BB962C8B-B14F-4D97-AF65-F5344CB8AC3E}">
        <p14:creationId xmlns:p14="http://schemas.microsoft.com/office/powerpoint/2010/main" val="41350884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287</Words>
  <Application>Microsoft Office PowerPoint</Application>
  <PresentationFormat>ワイド画面</PresentationFormat>
  <Paragraphs>64</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博 幡鎌</dc:creator>
  <cp:lastModifiedBy>博 幡鎌</cp:lastModifiedBy>
  <cp:revision>20</cp:revision>
  <cp:lastPrinted>2023-07-11T04:39:20Z</cp:lastPrinted>
  <dcterms:created xsi:type="dcterms:W3CDTF">2023-07-04T06:01:59Z</dcterms:created>
  <dcterms:modified xsi:type="dcterms:W3CDTF">2023-07-27T23:15:35Z</dcterms:modified>
</cp:coreProperties>
</file>