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00" autoAdjust="0"/>
    <p:restoredTop sz="94696" autoAdjust="0"/>
  </p:normalViewPr>
  <p:slideViewPr>
    <p:cSldViewPr snapToGrid="0">
      <p:cViewPr varScale="1">
        <p:scale>
          <a:sx n="76" d="100"/>
          <a:sy n="76" d="100"/>
        </p:scale>
        <p:origin x="120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03101E-9B77-4B71-88CA-FB44430E8E3E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EC1A9F-13E3-4C10-8470-861E22674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650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印刷して記述・議論などする場合は、</a:t>
            </a:r>
            <a:r>
              <a:rPr kumimoji="1" lang="en-US" altLang="ja-JP" dirty="0"/>
              <a:t>B4</a:t>
            </a:r>
            <a:r>
              <a:rPr kumimoji="1" lang="ja-JP" altLang="en-US" dirty="0"/>
              <a:t>や</a:t>
            </a:r>
            <a:r>
              <a:rPr kumimoji="1" lang="en-US" altLang="ja-JP" dirty="0"/>
              <a:t>A3</a:t>
            </a:r>
            <a:r>
              <a:rPr kumimoji="1" lang="ja-JP" altLang="en-US" dirty="0"/>
              <a:t>に拡大コピー（印刷）することをおすすめします。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EC1A9F-13E3-4C10-8470-861E226744F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480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81CBCC-0C14-D3C0-D876-7686BDD303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AD76BE0-DDBC-C1FD-829E-6DCA99EE65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CEBF4F-D0E5-0F0B-ED63-EF171B311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14FF-8ABA-4F1F-B82A-A7012655DBD0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68592A-C007-7B6A-DA80-E70D43515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85B06C-582C-4C2B-4F3D-D9C305939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EEDEF-CB97-475A-9025-BBC62D404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786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9E665F-9013-43CA-7F1A-DD0A69E1E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2A53D5D-0410-BD5C-8AA1-98A81A9A6A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532A9D-2776-BA1D-EF83-933C7D479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14FF-8ABA-4F1F-B82A-A7012655DBD0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53673D-57CC-54E0-8386-2B1D91628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7714A6-F698-E942-5BDD-B6A2C1AD9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EEDEF-CB97-475A-9025-BBC62D404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974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642868C-6B9B-0217-5AD5-06895B30A6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4A1A9D9-4398-F2CA-41E4-ADD7C4CDF3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A57725-86B5-8CE5-69C7-49681700C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14FF-8ABA-4F1F-B82A-A7012655DBD0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03056A-CFDE-8375-EFEA-D9E0F4ECA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63F277-6A44-B76C-7944-278B1D102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EEDEF-CB97-475A-9025-BBC62D404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468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0F8FD2-6EF5-3845-94DB-8CADA7635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505F99-17F0-82CD-4B35-FDAD5E49E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C5958D-8861-5334-20BB-C4B393BA6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14FF-8ABA-4F1F-B82A-A7012655DBD0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30D3AF-7BAB-987D-DFCE-F2BB040AF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68A35A-ECB9-9DD9-037A-BA8EB819F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EEDEF-CB97-475A-9025-BBC62D404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2619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688A10-0745-AD5E-B3BD-6B4721E85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19C10B-A217-51AA-DF83-9BA4ED315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3948EE-95DE-F2AE-DBE6-DA04B4E72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14FF-8ABA-4F1F-B82A-A7012655DBD0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B3682C-EA8F-FB9B-F119-2764DD6D0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83F8EB-221F-9A68-E030-96B5CE554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EEDEF-CB97-475A-9025-BBC62D404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52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9E0AAC-5223-2FF6-5AFD-0B8A28371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415652-EEA0-0F16-391F-1D61C19FAD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BA4D818-4A65-DBD7-FDC6-9035A7F3DA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876F4B5-AECF-FEDC-9260-F459DE32A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14FF-8ABA-4F1F-B82A-A7012655DBD0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5317B7-55F5-E0AB-FB66-0EF0F2A9B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3EE81F-9E86-FB24-35D2-F3B20A7E1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EEDEF-CB97-475A-9025-BBC62D404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853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58D9AB-BD09-3541-5284-91A13F7B3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9EF0572-5F23-AEA8-7F56-8A01ED55D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F052F24-B38F-7E0E-A3D4-CCDA05CFFA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68D568F-8E06-61C8-1DD5-F31608F7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5F2B968-01E1-B601-4AA3-6608C04ACF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94D13A3-1FDD-B3AB-A978-3D95CB7AC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14FF-8ABA-4F1F-B82A-A7012655DBD0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CDB807A-0860-79EB-0E90-831BB65AB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95731C0-2AE8-FE80-5B6A-52B03FF50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EEDEF-CB97-475A-9025-BBC62D404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3066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EC6D60-B0C8-1412-6B99-3D8FB5173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7D3185A-6739-2152-10A4-D5B225B1E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14FF-8ABA-4F1F-B82A-A7012655DBD0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ED98D08-7195-F8FC-E772-6DB319265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E94C815-39A3-64CC-5D8C-5CFB454ED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EEDEF-CB97-475A-9025-BBC62D404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148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23CA232-7FC5-16FF-F8A4-97A07B5E2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14FF-8ABA-4F1F-B82A-A7012655DBD0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484025-26E2-F411-33E4-519AB1AF8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53AA881-4559-8479-2D1B-99AB5772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EEDEF-CB97-475A-9025-BBC62D404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470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29F8EB-A66D-FEF4-9310-5A2F5E2DE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CBC4B5-0B0C-E1FA-9B38-37BDE7C5E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51E0B2-02DD-5308-D1D7-3771D67E3A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EC3A35D-3029-A699-09F1-D10991169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14FF-8ABA-4F1F-B82A-A7012655DBD0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524AD82-BF07-3A7E-ACB5-8F23005E6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1A708C-BCC3-FF07-2298-8DC1F0E7F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EEDEF-CB97-475A-9025-BBC62D404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7659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BEB973-4F2D-66B9-7272-CA6AA201F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97C9BE2-D33B-8CE6-93A8-D9C3228336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6205A-69F6-A604-6C6E-FA41BA31D0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9ED0443-C51C-70BA-6C36-EFC79B249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14FF-8ABA-4F1F-B82A-A7012655DBD0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E47EF08-0FD2-4E5A-27C2-996101C0F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E4FACAD-A5F2-2383-FC59-24E1F2191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EEDEF-CB97-475A-9025-BBC62D404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189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82AAA99-2C6A-9E3A-7D32-98071C6E7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D49E5EF-9522-EC2D-9158-C28105053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C64226-AAA2-47AE-51F6-2445D40D69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514FF-8ABA-4F1F-B82A-A7012655DBD0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879143-E00B-2DF9-AC7F-B2E8F92A9C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F41CB1-3891-C1C9-78C1-239C96A91C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EEDEF-CB97-475A-9025-BBC62D404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842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5">
            <a:extLst>
              <a:ext uri="{FF2B5EF4-FFF2-40B4-BE49-F238E27FC236}">
                <a16:creationId xmlns:a16="http://schemas.microsoft.com/office/drawing/2014/main" id="{A1FCFDCA-EFC0-EFA9-B4D5-2AF8EF7B6599}"/>
              </a:ext>
            </a:extLst>
          </p:cNvPr>
          <p:cNvSpPr>
            <a:spLocks noChangeShapeType="1"/>
          </p:cNvSpPr>
          <p:nvPr/>
        </p:nvSpPr>
        <p:spPr bwMode="auto">
          <a:xfrm>
            <a:off x="937058" y="1094582"/>
            <a:ext cx="0" cy="72312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400"/>
          </a:p>
        </p:txBody>
      </p:sp>
      <p:sp>
        <p:nvSpPr>
          <p:cNvPr id="14" name="Text Box 11">
            <a:extLst>
              <a:ext uri="{FF2B5EF4-FFF2-40B4-BE49-F238E27FC236}">
                <a16:creationId xmlns:a16="http://schemas.microsoft.com/office/drawing/2014/main" id="{09AD40A0-BA61-068C-EE4F-419A1ED95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302" y="778278"/>
            <a:ext cx="116632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400" dirty="0"/>
              <a:t>顧客視点</a:t>
            </a:r>
          </a:p>
        </p:txBody>
      </p:sp>
      <p:sp>
        <p:nvSpPr>
          <p:cNvPr id="17" name="Text Box 11">
            <a:extLst>
              <a:ext uri="{FF2B5EF4-FFF2-40B4-BE49-F238E27FC236}">
                <a16:creationId xmlns:a16="http://schemas.microsoft.com/office/drawing/2014/main" id="{ED8E8626-CCA2-8DF0-4976-5BC111B0F2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150" y="6161932"/>
            <a:ext cx="116632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400" dirty="0"/>
              <a:t>企業視点</a:t>
            </a:r>
          </a:p>
        </p:txBody>
      </p:sp>
      <p:sp>
        <p:nvSpPr>
          <p:cNvPr id="27" name="Line 5">
            <a:extLst>
              <a:ext uri="{FF2B5EF4-FFF2-40B4-BE49-F238E27FC236}">
                <a16:creationId xmlns:a16="http://schemas.microsoft.com/office/drawing/2014/main" id="{38162F9F-F790-CDA0-74F7-62BCE27788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49865" y="5389005"/>
            <a:ext cx="0" cy="72312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400"/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E892DE9C-3506-6B70-AF6A-34872F648413}"/>
              </a:ext>
            </a:extLst>
          </p:cNvPr>
          <p:cNvSpPr/>
          <p:nvPr/>
        </p:nvSpPr>
        <p:spPr>
          <a:xfrm>
            <a:off x="47063" y="2070031"/>
            <a:ext cx="935686" cy="230563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  <a:p>
            <a:pPr algn="ctr"/>
            <a:endParaRPr lang="ja-JP" altLang="en-US" sz="1600" dirty="0">
              <a:solidFill>
                <a:schemeClr val="tx1"/>
              </a:solidFill>
            </a:endParaRPr>
          </a:p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  <a:p>
            <a:pPr algn="ctr"/>
            <a:endParaRPr lang="ja-JP" altLang="en-US" sz="1600" dirty="0">
              <a:solidFill>
                <a:schemeClr val="tx1"/>
              </a:solidFill>
            </a:endParaRPr>
          </a:p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  <a:p>
            <a:pPr algn="ctr"/>
            <a:endParaRPr lang="ja-JP" altLang="en-US" sz="1600" dirty="0">
              <a:solidFill>
                <a:schemeClr val="tx1"/>
              </a:solidFill>
            </a:endParaRPr>
          </a:p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利用者への価値？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0" name="矢印: 左 29">
            <a:extLst>
              <a:ext uri="{FF2B5EF4-FFF2-40B4-BE49-F238E27FC236}">
                <a16:creationId xmlns:a16="http://schemas.microsoft.com/office/drawing/2014/main" id="{04DED3ED-4DCB-E2D2-2AB9-50E0BDE7202A}"/>
              </a:ext>
            </a:extLst>
          </p:cNvPr>
          <p:cNvSpPr/>
          <p:nvPr/>
        </p:nvSpPr>
        <p:spPr>
          <a:xfrm>
            <a:off x="1012754" y="2829537"/>
            <a:ext cx="346394" cy="642716"/>
          </a:xfrm>
          <a:prstGeom prst="leftArrow">
            <a:avLst>
              <a:gd name="adj1" fmla="val 50000"/>
              <a:gd name="adj2" fmla="val 30935"/>
            </a:avLst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1" name="Rectangle 3">
            <a:extLst>
              <a:ext uri="{FF2B5EF4-FFF2-40B4-BE49-F238E27FC236}">
                <a16:creationId xmlns:a16="http://schemas.microsoft.com/office/drawing/2014/main" id="{610CEFE2-FA5C-A4A3-86DE-393A784F0333}"/>
              </a:ext>
            </a:extLst>
          </p:cNvPr>
          <p:cNvSpPr txBox="1">
            <a:spLocks noChangeArrowheads="1"/>
          </p:cNvSpPr>
          <p:nvPr/>
        </p:nvSpPr>
        <p:spPr>
          <a:xfrm>
            <a:off x="176951" y="84820"/>
            <a:ext cx="11811850" cy="662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ja-JP" altLang="en-US" sz="1400" dirty="0"/>
              <a:t>課題または望ましい未来（</a:t>
            </a:r>
            <a:r>
              <a:rPr lang="en-US" altLang="ja-JP" sz="1400" dirty="0"/>
              <a:t>To Be</a:t>
            </a:r>
            <a:r>
              <a:rPr lang="ja-JP" altLang="en-US" sz="1400" dirty="0"/>
              <a:t>）：</a:t>
            </a:r>
            <a:r>
              <a:rPr lang="ja-JP" altLang="en-US" sz="1400" u="sng" dirty="0"/>
              <a:t>　　　　　　　　　　　　　　　　　　　　　　　　　　　　　　　　　　　　　　　　　　　　　　　　</a:t>
            </a:r>
            <a:r>
              <a:rPr lang="en-US" altLang="ja-JP" sz="1800" u="sng" dirty="0"/>
              <a:t>.</a:t>
            </a:r>
            <a:r>
              <a:rPr lang="ja-JP" altLang="en-US" sz="1800" u="sng" dirty="0"/>
              <a:t>　</a:t>
            </a:r>
            <a:endParaRPr lang="ja-JP" altLang="en-US" sz="1800" dirty="0"/>
          </a:p>
          <a:p>
            <a:pPr>
              <a:buFontTx/>
              <a:buNone/>
            </a:pPr>
            <a:endParaRPr lang="ja-JP" altLang="en-US" sz="1800" dirty="0"/>
          </a:p>
        </p:txBody>
      </p:sp>
      <p:sp>
        <p:nvSpPr>
          <p:cNvPr id="4" name="Text Box 11">
            <a:extLst>
              <a:ext uri="{FF2B5EF4-FFF2-40B4-BE49-F238E27FC236}">
                <a16:creationId xmlns:a16="http://schemas.microsoft.com/office/drawing/2014/main" id="{BDB7A66E-6548-51FB-95E7-59FB88EE9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0851" y="1417287"/>
            <a:ext cx="249015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400" dirty="0"/>
              <a:t>業界</a:t>
            </a:r>
            <a:r>
              <a:rPr lang="en-US" altLang="ja-JP" sz="1400" dirty="0"/>
              <a:t>/</a:t>
            </a:r>
            <a:r>
              <a:rPr lang="ja-JP" altLang="en-US" sz="1400" dirty="0"/>
              <a:t>市場の変化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F81A449-774D-153A-B978-49553C230FDB}"/>
              </a:ext>
            </a:extLst>
          </p:cNvPr>
          <p:cNvSpPr/>
          <p:nvPr/>
        </p:nvSpPr>
        <p:spPr>
          <a:xfrm>
            <a:off x="10396208" y="1736065"/>
            <a:ext cx="1695391" cy="391970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900" dirty="0">
              <a:solidFill>
                <a:schemeClr val="tx1"/>
              </a:solidFill>
            </a:endParaRPr>
          </a:p>
          <a:p>
            <a:endParaRPr lang="ja-JP" altLang="en-US" sz="900" dirty="0">
              <a:solidFill>
                <a:schemeClr val="tx1"/>
              </a:solidFill>
            </a:endParaRPr>
          </a:p>
          <a:p>
            <a:endParaRPr kumimoji="1" lang="ja-JP" altLang="en-US" sz="900" dirty="0">
              <a:solidFill>
                <a:schemeClr val="tx1"/>
              </a:solidFill>
            </a:endParaRPr>
          </a:p>
          <a:p>
            <a:endParaRPr lang="ja-JP" altLang="en-US" sz="900" dirty="0">
              <a:solidFill>
                <a:schemeClr val="tx1"/>
              </a:solidFill>
            </a:endParaRPr>
          </a:p>
          <a:p>
            <a:endParaRPr kumimoji="1" lang="ja-JP" altLang="en-US" sz="900" dirty="0">
              <a:solidFill>
                <a:schemeClr val="tx1"/>
              </a:solidFill>
            </a:endParaRPr>
          </a:p>
          <a:p>
            <a:endParaRPr lang="ja-JP" altLang="en-US" sz="900" dirty="0">
              <a:solidFill>
                <a:schemeClr val="tx1"/>
              </a:solidFill>
            </a:endParaRPr>
          </a:p>
          <a:p>
            <a:endParaRPr kumimoji="1" lang="ja-JP" altLang="en-US" sz="900" dirty="0">
              <a:solidFill>
                <a:schemeClr val="tx1"/>
              </a:solidFill>
            </a:endParaRPr>
          </a:p>
          <a:p>
            <a:endParaRPr lang="ja-JP" altLang="en-US" sz="900" dirty="0">
              <a:solidFill>
                <a:schemeClr val="tx1"/>
              </a:solidFill>
            </a:endParaRPr>
          </a:p>
          <a:p>
            <a:endParaRPr kumimoji="1" lang="ja-JP" altLang="en-US" sz="900" dirty="0">
              <a:solidFill>
                <a:schemeClr val="tx1"/>
              </a:solidFill>
            </a:endParaRPr>
          </a:p>
          <a:p>
            <a:endParaRPr lang="ja-JP" altLang="en-US" sz="900" dirty="0">
              <a:solidFill>
                <a:schemeClr val="tx1"/>
              </a:solidFill>
            </a:endParaRPr>
          </a:p>
          <a:p>
            <a:endParaRPr kumimoji="1" lang="ja-JP" altLang="en-US" sz="900" dirty="0">
              <a:solidFill>
                <a:schemeClr val="tx1"/>
              </a:solidFill>
            </a:endParaRPr>
          </a:p>
          <a:p>
            <a:endParaRPr lang="ja-JP" altLang="en-US" sz="900" dirty="0">
              <a:solidFill>
                <a:schemeClr val="tx1"/>
              </a:solidFill>
            </a:endParaRPr>
          </a:p>
          <a:p>
            <a:endParaRPr kumimoji="1" lang="ja-JP" altLang="en-US" sz="900" dirty="0">
              <a:solidFill>
                <a:schemeClr val="tx1"/>
              </a:solidFill>
            </a:endParaRPr>
          </a:p>
          <a:p>
            <a:endParaRPr lang="ja-JP" altLang="en-US" sz="900" dirty="0">
              <a:solidFill>
                <a:schemeClr val="tx1"/>
              </a:solidFill>
            </a:endParaRPr>
          </a:p>
          <a:p>
            <a:endParaRPr kumimoji="1" lang="ja-JP" altLang="en-US" sz="900" dirty="0">
              <a:solidFill>
                <a:schemeClr val="tx1"/>
              </a:solidFill>
            </a:endParaRPr>
          </a:p>
          <a:p>
            <a:endParaRPr lang="ja-JP" altLang="en-US" sz="900" dirty="0">
              <a:solidFill>
                <a:schemeClr val="tx1"/>
              </a:solidFill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</a:rPr>
              <a:t>社会環境の変化</a:t>
            </a:r>
          </a:p>
          <a:p>
            <a:endParaRPr kumimoji="1" lang="ja-JP" altLang="en-US" sz="900" dirty="0">
              <a:solidFill>
                <a:schemeClr val="tx1"/>
              </a:solidFill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</a:rPr>
              <a:t>法律・規制の改正</a:t>
            </a:r>
          </a:p>
          <a:p>
            <a:endParaRPr lang="ja-JP" altLang="en-US" sz="900" dirty="0">
              <a:solidFill>
                <a:schemeClr val="tx1"/>
              </a:solidFill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</a:rPr>
              <a:t>等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3FE7B457-77D5-0ACD-0F7C-A762FF73AFD1}"/>
              </a:ext>
            </a:extLst>
          </p:cNvPr>
          <p:cNvSpPr/>
          <p:nvPr/>
        </p:nvSpPr>
        <p:spPr>
          <a:xfrm flipH="1">
            <a:off x="8025750" y="1736063"/>
            <a:ext cx="2321275" cy="391970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900" dirty="0">
              <a:solidFill>
                <a:schemeClr val="tx1"/>
              </a:solidFill>
            </a:endParaRPr>
          </a:p>
          <a:p>
            <a:endParaRPr lang="ja-JP" altLang="en-US" sz="900" dirty="0">
              <a:solidFill>
                <a:schemeClr val="tx1"/>
              </a:solidFill>
            </a:endParaRPr>
          </a:p>
          <a:p>
            <a:endParaRPr kumimoji="1" lang="ja-JP" altLang="en-US" sz="900" dirty="0">
              <a:solidFill>
                <a:schemeClr val="tx1"/>
              </a:solidFill>
            </a:endParaRPr>
          </a:p>
          <a:p>
            <a:endParaRPr lang="ja-JP" altLang="en-US" sz="900" dirty="0">
              <a:solidFill>
                <a:schemeClr val="tx1"/>
              </a:solidFill>
            </a:endParaRPr>
          </a:p>
          <a:p>
            <a:endParaRPr kumimoji="1" lang="ja-JP" altLang="en-US" sz="900" dirty="0">
              <a:solidFill>
                <a:schemeClr val="tx1"/>
              </a:solidFill>
            </a:endParaRPr>
          </a:p>
          <a:p>
            <a:endParaRPr lang="ja-JP" altLang="en-US" sz="900" dirty="0">
              <a:solidFill>
                <a:schemeClr val="tx1"/>
              </a:solidFill>
            </a:endParaRPr>
          </a:p>
          <a:p>
            <a:endParaRPr kumimoji="1" lang="ja-JP" altLang="en-US" sz="900" dirty="0">
              <a:solidFill>
                <a:schemeClr val="tx1"/>
              </a:solidFill>
            </a:endParaRPr>
          </a:p>
          <a:p>
            <a:endParaRPr lang="ja-JP" altLang="en-US" sz="900" dirty="0">
              <a:solidFill>
                <a:schemeClr val="tx1"/>
              </a:solidFill>
            </a:endParaRPr>
          </a:p>
          <a:p>
            <a:endParaRPr kumimoji="1" lang="ja-JP" altLang="en-US" sz="900" dirty="0">
              <a:solidFill>
                <a:schemeClr val="tx1"/>
              </a:solidFill>
            </a:endParaRPr>
          </a:p>
          <a:p>
            <a:endParaRPr lang="ja-JP" altLang="en-US" sz="900" dirty="0">
              <a:solidFill>
                <a:schemeClr val="tx1"/>
              </a:solidFill>
            </a:endParaRPr>
          </a:p>
          <a:p>
            <a:endParaRPr kumimoji="1" lang="ja-JP" altLang="en-US" sz="800" dirty="0">
              <a:solidFill>
                <a:schemeClr val="tx1"/>
              </a:solidFill>
            </a:endParaRPr>
          </a:p>
          <a:p>
            <a:endParaRPr lang="ja-JP" altLang="en-US" sz="800" dirty="0">
              <a:solidFill>
                <a:schemeClr val="tx1"/>
              </a:solidFill>
            </a:endParaRPr>
          </a:p>
          <a:p>
            <a:endParaRPr kumimoji="1" lang="ja-JP" altLang="en-US" sz="800" dirty="0">
              <a:solidFill>
                <a:schemeClr val="tx1"/>
              </a:solidFill>
            </a:endParaRPr>
          </a:p>
          <a:p>
            <a:endParaRPr kumimoji="1" lang="ja-JP" altLang="en-US" sz="800" dirty="0">
              <a:solidFill>
                <a:schemeClr val="tx1"/>
              </a:solidFill>
            </a:endParaRPr>
          </a:p>
          <a:p>
            <a:endParaRPr lang="ja-JP" altLang="en-US" sz="800" dirty="0">
              <a:solidFill>
                <a:schemeClr val="tx1"/>
              </a:solidFill>
            </a:endParaRPr>
          </a:p>
          <a:p>
            <a:endParaRPr kumimoji="1" lang="ja-JP" altLang="en-US" sz="800" dirty="0">
              <a:solidFill>
                <a:schemeClr val="tx1"/>
              </a:solidFill>
            </a:endParaRPr>
          </a:p>
          <a:p>
            <a:endParaRPr lang="ja-JP" altLang="en-US" sz="800" dirty="0">
              <a:solidFill>
                <a:schemeClr val="tx1"/>
              </a:solidFill>
            </a:endParaRPr>
          </a:p>
          <a:p>
            <a:endParaRPr kumimoji="1" lang="ja-JP" altLang="en-US" sz="800" dirty="0">
              <a:solidFill>
                <a:schemeClr val="tx1"/>
              </a:solidFill>
            </a:endParaRPr>
          </a:p>
          <a:p>
            <a:endParaRPr lang="ja-JP" altLang="en-US" sz="800" dirty="0">
              <a:solidFill>
                <a:schemeClr val="tx1"/>
              </a:solidFill>
            </a:endParaRPr>
          </a:p>
          <a:p>
            <a:endParaRPr kumimoji="1" lang="ja-JP" altLang="en-US" sz="800" dirty="0">
              <a:solidFill>
                <a:schemeClr val="tx1"/>
              </a:solidFill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市場・消費動向や不満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新セグメント・代替品、新チャネル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新商品</a:t>
            </a:r>
            <a:r>
              <a:rPr kumimoji="1" lang="en-US" altLang="ja-JP" sz="800" dirty="0">
                <a:solidFill>
                  <a:schemeClr val="tx1"/>
                </a:solidFill>
              </a:rPr>
              <a:t>/</a:t>
            </a:r>
            <a:r>
              <a:rPr kumimoji="1" lang="ja-JP" altLang="en-US" sz="800" dirty="0">
                <a:solidFill>
                  <a:schemeClr val="tx1"/>
                </a:solidFill>
              </a:rPr>
              <a:t>新サービスの利用者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ポジショニングの変化、新規参入の状況・予測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商品</a:t>
            </a:r>
            <a:r>
              <a:rPr kumimoji="1" lang="en-US" altLang="ja-JP" sz="800" dirty="0">
                <a:solidFill>
                  <a:schemeClr val="tx1"/>
                </a:solidFill>
              </a:rPr>
              <a:t>/</a:t>
            </a:r>
            <a:r>
              <a:rPr kumimoji="1" lang="ja-JP" altLang="en-US" sz="800" dirty="0">
                <a:solidFill>
                  <a:schemeClr val="tx1"/>
                </a:solidFill>
              </a:rPr>
              <a:t>サービスのトレンド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技術トレンド</a:t>
            </a:r>
            <a:r>
              <a:rPr kumimoji="1" lang="en-US" altLang="ja-JP" sz="800" dirty="0">
                <a:solidFill>
                  <a:schemeClr val="tx1"/>
                </a:solidFill>
              </a:rPr>
              <a:t>/</a:t>
            </a:r>
            <a:r>
              <a:rPr kumimoji="1" lang="ja-JP" altLang="en-US" sz="800" dirty="0">
                <a:solidFill>
                  <a:schemeClr val="tx1"/>
                </a:solidFill>
              </a:rPr>
              <a:t>ロードマップ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取引先・競合他社・バリューチェーンの変化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自社・関連会社のリソース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業界の変化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18" name="Text Box 11">
            <a:extLst>
              <a:ext uri="{FF2B5EF4-FFF2-40B4-BE49-F238E27FC236}">
                <a16:creationId xmlns:a16="http://schemas.microsoft.com/office/drawing/2014/main" id="{6E58FA6C-A7D1-7785-4114-B5F3FD447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2451" y="1399847"/>
            <a:ext cx="153028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400" dirty="0"/>
              <a:t>大きな流れ</a:t>
            </a:r>
          </a:p>
        </p:txBody>
      </p:sp>
      <p:sp>
        <p:nvSpPr>
          <p:cNvPr id="19" name="矢印: 左 18">
            <a:extLst>
              <a:ext uri="{FF2B5EF4-FFF2-40B4-BE49-F238E27FC236}">
                <a16:creationId xmlns:a16="http://schemas.microsoft.com/office/drawing/2014/main" id="{DAA6FC49-05A9-4FEE-3ED9-573D80793BDC}"/>
              </a:ext>
            </a:extLst>
          </p:cNvPr>
          <p:cNvSpPr/>
          <p:nvPr/>
        </p:nvSpPr>
        <p:spPr>
          <a:xfrm>
            <a:off x="6791817" y="2460255"/>
            <a:ext cx="1184750" cy="1387606"/>
          </a:xfrm>
          <a:prstGeom prst="leftArrow">
            <a:avLst>
              <a:gd name="adj1" fmla="val 50000"/>
              <a:gd name="adj2" fmla="val 30935"/>
            </a:avLst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 dirty="0">
              <a:solidFill>
                <a:schemeClr val="tx1"/>
              </a:solidFill>
            </a:endParaRPr>
          </a:p>
          <a:p>
            <a:pPr algn="ctr"/>
            <a:endParaRPr lang="ja-JP" altLang="en-US" sz="900" dirty="0">
              <a:solidFill>
                <a:schemeClr val="tx1"/>
              </a:solidFill>
            </a:endParaRPr>
          </a:p>
          <a:p>
            <a:pPr algn="ctr"/>
            <a:endParaRPr kumimoji="1" lang="ja-JP" altLang="en-US" sz="900" dirty="0">
              <a:solidFill>
                <a:schemeClr val="tx1"/>
              </a:solidFill>
            </a:endParaRPr>
          </a:p>
          <a:p>
            <a:pPr algn="ctr"/>
            <a:endParaRPr lang="ja-JP" altLang="en-US" sz="9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今後？</a:t>
            </a:r>
          </a:p>
        </p:txBody>
      </p:sp>
      <p:sp>
        <p:nvSpPr>
          <p:cNvPr id="22" name="Text Box 11">
            <a:extLst>
              <a:ext uri="{FF2B5EF4-FFF2-40B4-BE49-F238E27FC236}">
                <a16:creationId xmlns:a16="http://schemas.microsoft.com/office/drawing/2014/main" id="{AB049838-CF78-4470-DF3F-F188E3460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9484" y="4665705"/>
            <a:ext cx="1097078" cy="1977464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ja-JP" altLang="en-US" sz="800" dirty="0"/>
          </a:p>
          <a:p>
            <a:pPr>
              <a:spcBef>
                <a:spcPct val="50000"/>
              </a:spcBef>
            </a:pPr>
            <a:endParaRPr lang="ja-JP" altLang="en-US" sz="800" dirty="0"/>
          </a:p>
          <a:p>
            <a:pPr>
              <a:spcBef>
                <a:spcPct val="50000"/>
              </a:spcBef>
            </a:pPr>
            <a:endParaRPr lang="ja-JP" altLang="en-US" sz="700" dirty="0"/>
          </a:p>
          <a:p>
            <a:pPr>
              <a:spcBef>
                <a:spcPct val="50000"/>
              </a:spcBef>
            </a:pPr>
            <a:endParaRPr lang="ja-JP" altLang="en-US" sz="800" dirty="0"/>
          </a:p>
          <a:p>
            <a:pPr>
              <a:spcBef>
                <a:spcPct val="50000"/>
              </a:spcBef>
            </a:pPr>
            <a:endParaRPr lang="ja-JP" altLang="en-US" sz="800" dirty="0"/>
          </a:p>
          <a:p>
            <a:pPr>
              <a:spcBef>
                <a:spcPct val="50000"/>
              </a:spcBef>
            </a:pPr>
            <a:endParaRPr lang="ja-JP" altLang="en-US" sz="800" dirty="0"/>
          </a:p>
          <a:p>
            <a:pPr>
              <a:spcBef>
                <a:spcPct val="50000"/>
              </a:spcBef>
            </a:pPr>
            <a:endParaRPr lang="ja-JP" altLang="en-US" sz="800" dirty="0"/>
          </a:p>
          <a:p>
            <a:pPr>
              <a:spcBef>
                <a:spcPct val="50000"/>
              </a:spcBef>
            </a:pPr>
            <a:endParaRPr lang="ja-JP" altLang="en-US" sz="800" dirty="0"/>
          </a:p>
          <a:p>
            <a:pPr>
              <a:spcBef>
                <a:spcPct val="50000"/>
              </a:spcBef>
            </a:pPr>
            <a:endParaRPr lang="ja-JP" altLang="en-US" sz="800" dirty="0"/>
          </a:p>
          <a:p>
            <a:pPr>
              <a:spcBef>
                <a:spcPct val="50000"/>
              </a:spcBef>
            </a:pPr>
            <a:r>
              <a:rPr lang="ja-JP" altLang="en-US" sz="800" dirty="0"/>
              <a:t>デジタル技術・データの活用方法</a:t>
            </a:r>
          </a:p>
        </p:txBody>
      </p:sp>
      <p:sp>
        <p:nvSpPr>
          <p:cNvPr id="23" name="矢印: 左 22">
            <a:extLst>
              <a:ext uri="{FF2B5EF4-FFF2-40B4-BE49-F238E27FC236}">
                <a16:creationId xmlns:a16="http://schemas.microsoft.com/office/drawing/2014/main" id="{194D3946-B0E5-8517-759D-3668DECAA821}"/>
              </a:ext>
            </a:extLst>
          </p:cNvPr>
          <p:cNvSpPr/>
          <p:nvPr/>
        </p:nvSpPr>
        <p:spPr>
          <a:xfrm rot="16200000" flipH="1">
            <a:off x="7061731" y="3856677"/>
            <a:ext cx="726515" cy="631167"/>
          </a:xfrm>
          <a:prstGeom prst="leftArrow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Text Box 11">
            <a:extLst>
              <a:ext uri="{FF2B5EF4-FFF2-40B4-BE49-F238E27FC236}">
                <a16:creationId xmlns:a16="http://schemas.microsoft.com/office/drawing/2014/main" id="{9EA4FE83-5BA3-9EA5-D111-76027FB79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01947" y="5668610"/>
            <a:ext cx="249015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400" dirty="0"/>
              <a:t>外部環境の変化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7B748788-DFDC-A30B-6E9F-A4E3BBC37DE8}"/>
              </a:ext>
            </a:extLst>
          </p:cNvPr>
          <p:cNvSpPr/>
          <p:nvPr/>
        </p:nvSpPr>
        <p:spPr>
          <a:xfrm>
            <a:off x="1026200" y="5328475"/>
            <a:ext cx="2356757" cy="718653"/>
          </a:xfrm>
          <a:prstGeom prst="rect">
            <a:avLst/>
          </a:prstGeom>
          <a:solidFill>
            <a:schemeClr val="lt1">
              <a:alpha val="77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ja-JP" altLang="en-US" sz="900" b="1" dirty="0"/>
          </a:p>
          <a:p>
            <a:endParaRPr lang="ja-JP" altLang="en-US" sz="900" dirty="0"/>
          </a:p>
          <a:p>
            <a:endParaRPr lang="ja-JP" altLang="en-US" sz="900" dirty="0"/>
          </a:p>
          <a:p>
            <a:endParaRPr lang="ja-JP" altLang="en-US" sz="900" dirty="0"/>
          </a:p>
          <a:p>
            <a:r>
              <a:rPr lang="ja-JP" altLang="en-US" sz="700" dirty="0"/>
              <a:t>企業の中長期の視点？　</a:t>
            </a:r>
          </a:p>
          <a:p>
            <a:r>
              <a:rPr lang="ja-JP" altLang="en-US" sz="700" dirty="0"/>
              <a:t>企業が持つリソース（ヒト・モノ・データ等）</a:t>
            </a:r>
          </a:p>
        </p:txBody>
      </p:sp>
      <p:sp>
        <p:nvSpPr>
          <p:cNvPr id="9" name="Text Box 11">
            <a:extLst>
              <a:ext uri="{FF2B5EF4-FFF2-40B4-BE49-F238E27FC236}">
                <a16:creationId xmlns:a16="http://schemas.microsoft.com/office/drawing/2014/main" id="{4C01E01F-CD99-C6EE-6A40-8E67032F2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4928" y="4673085"/>
            <a:ext cx="4723364" cy="746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100" i="1" dirty="0"/>
              <a:t>事業の狙いの方向性</a:t>
            </a:r>
          </a:p>
          <a:p>
            <a:pPr>
              <a:spcBef>
                <a:spcPct val="50000"/>
              </a:spcBef>
            </a:pPr>
            <a:endParaRPr lang="ja-JP" altLang="en-US" sz="1000" dirty="0"/>
          </a:p>
          <a:p>
            <a:pPr>
              <a:spcBef>
                <a:spcPct val="50000"/>
              </a:spcBef>
            </a:pPr>
            <a:endParaRPr lang="ja-JP" altLang="en-US" sz="1000" dirty="0"/>
          </a:p>
        </p:txBody>
      </p:sp>
      <p:sp>
        <p:nvSpPr>
          <p:cNvPr id="13" name="角丸四角形 27">
            <a:extLst>
              <a:ext uri="{FF2B5EF4-FFF2-40B4-BE49-F238E27FC236}">
                <a16:creationId xmlns:a16="http://schemas.microsoft.com/office/drawing/2014/main" id="{C2889D68-B1B0-46C9-6668-EF611738253B}"/>
              </a:ext>
            </a:extLst>
          </p:cNvPr>
          <p:cNvSpPr/>
          <p:nvPr/>
        </p:nvSpPr>
        <p:spPr>
          <a:xfrm>
            <a:off x="1207694" y="4690654"/>
            <a:ext cx="5622602" cy="72651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6" name="Text Box 11">
            <a:extLst>
              <a:ext uri="{FF2B5EF4-FFF2-40B4-BE49-F238E27FC236}">
                <a16:creationId xmlns:a16="http://schemas.microsoft.com/office/drawing/2014/main" id="{D6A05560-BFAE-DFD0-77D6-7FB7BE0E8E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9750" y="1147024"/>
            <a:ext cx="4345591" cy="1184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100" i="1" dirty="0"/>
              <a:t>利用者</a:t>
            </a:r>
          </a:p>
          <a:p>
            <a:pPr>
              <a:spcBef>
                <a:spcPct val="50000"/>
              </a:spcBef>
            </a:pPr>
            <a:endParaRPr lang="ja-JP" altLang="en-US" sz="1000" dirty="0"/>
          </a:p>
          <a:p>
            <a:pPr>
              <a:spcBef>
                <a:spcPct val="50000"/>
              </a:spcBef>
            </a:pPr>
            <a:endParaRPr lang="ja-JP" altLang="en-US" sz="1000" dirty="0"/>
          </a:p>
          <a:p>
            <a:pPr>
              <a:spcBef>
                <a:spcPct val="50000"/>
              </a:spcBef>
            </a:pPr>
            <a:endParaRPr lang="ja-JP" altLang="en-US" sz="1000" dirty="0"/>
          </a:p>
          <a:p>
            <a:pPr>
              <a:spcBef>
                <a:spcPct val="50000"/>
              </a:spcBef>
            </a:pPr>
            <a:endParaRPr lang="ja-JP" altLang="en-US" sz="1000" dirty="0"/>
          </a:p>
        </p:txBody>
      </p:sp>
      <p:sp>
        <p:nvSpPr>
          <p:cNvPr id="7" name="Text Box 11">
            <a:extLst>
              <a:ext uri="{FF2B5EF4-FFF2-40B4-BE49-F238E27FC236}">
                <a16:creationId xmlns:a16="http://schemas.microsoft.com/office/drawing/2014/main" id="{54399655-A310-C270-3273-6FC944015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3800" y="2363282"/>
            <a:ext cx="3891553" cy="72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100" i="1" dirty="0"/>
              <a:t>価格</a:t>
            </a:r>
          </a:p>
          <a:p>
            <a:pPr>
              <a:spcBef>
                <a:spcPct val="50000"/>
              </a:spcBef>
            </a:pPr>
            <a:endParaRPr lang="ja-JP" altLang="en-US" sz="1000" dirty="0"/>
          </a:p>
          <a:p>
            <a:pPr>
              <a:spcBef>
                <a:spcPct val="50000"/>
              </a:spcBef>
            </a:pPr>
            <a:endParaRPr lang="ja-JP" altLang="en-US" sz="1000" dirty="0"/>
          </a:p>
        </p:txBody>
      </p:sp>
      <p:sp>
        <p:nvSpPr>
          <p:cNvPr id="8" name="Text Box 11">
            <a:extLst>
              <a:ext uri="{FF2B5EF4-FFF2-40B4-BE49-F238E27FC236}">
                <a16:creationId xmlns:a16="http://schemas.microsoft.com/office/drawing/2014/main" id="{A69990F0-234A-6748-5FE5-0822C6D6A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7929" y="3251684"/>
            <a:ext cx="4058824" cy="141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100" i="1" dirty="0"/>
              <a:t>商品</a:t>
            </a:r>
            <a:r>
              <a:rPr lang="en-US" altLang="ja-JP" sz="1100" i="1" dirty="0"/>
              <a:t>/</a:t>
            </a:r>
            <a:r>
              <a:rPr lang="ja-JP" altLang="en-US" sz="1100" i="1" dirty="0"/>
              <a:t>サービス</a:t>
            </a:r>
          </a:p>
          <a:p>
            <a:pPr>
              <a:spcBef>
                <a:spcPct val="50000"/>
              </a:spcBef>
            </a:pPr>
            <a:endParaRPr lang="ja-JP" altLang="en-US" sz="1000" dirty="0"/>
          </a:p>
          <a:p>
            <a:pPr>
              <a:spcBef>
                <a:spcPct val="50000"/>
              </a:spcBef>
            </a:pPr>
            <a:endParaRPr lang="ja-JP" altLang="en-US" sz="1000" dirty="0"/>
          </a:p>
          <a:p>
            <a:pPr>
              <a:spcBef>
                <a:spcPct val="50000"/>
              </a:spcBef>
            </a:pPr>
            <a:endParaRPr lang="ja-JP" altLang="en-US" sz="1000" dirty="0"/>
          </a:p>
          <a:p>
            <a:pPr>
              <a:spcBef>
                <a:spcPct val="50000"/>
              </a:spcBef>
            </a:pPr>
            <a:endParaRPr lang="ja-JP" altLang="en-US" sz="1000" dirty="0"/>
          </a:p>
          <a:p>
            <a:pPr>
              <a:spcBef>
                <a:spcPct val="50000"/>
              </a:spcBef>
            </a:pPr>
            <a:endParaRPr lang="ja-JP" altLang="en-US" sz="1000" dirty="0"/>
          </a:p>
        </p:txBody>
      </p:sp>
      <p:sp>
        <p:nvSpPr>
          <p:cNvPr id="10" name="角丸四角形 1">
            <a:extLst>
              <a:ext uri="{FF2B5EF4-FFF2-40B4-BE49-F238E27FC236}">
                <a16:creationId xmlns:a16="http://schemas.microsoft.com/office/drawing/2014/main" id="{7BD7B3B6-5AB7-D816-3CC6-52ECAD063B67}"/>
              </a:ext>
            </a:extLst>
          </p:cNvPr>
          <p:cNvSpPr/>
          <p:nvPr/>
        </p:nvSpPr>
        <p:spPr>
          <a:xfrm>
            <a:off x="1414159" y="1145643"/>
            <a:ext cx="5135363" cy="116561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11" name="角丸四角形 25">
            <a:extLst>
              <a:ext uri="{FF2B5EF4-FFF2-40B4-BE49-F238E27FC236}">
                <a16:creationId xmlns:a16="http://schemas.microsoft.com/office/drawing/2014/main" id="{39926F87-FD90-A0D6-F84F-000577ED8653}"/>
              </a:ext>
            </a:extLst>
          </p:cNvPr>
          <p:cNvSpPr/>
          <p:nvPr/>
        </p:nvSpPr>
        <p:spPr>
          <a:xfrm>
            <a:off x="1414159" y="2355273"/>
            <a:ext cx="5135363" cy="8595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12" name="角丸四角形 26">
            <a:extLst>
              <a:ext uri="{FF2B5EF4-FFF2-40B4-BE49-F238E27FC236}">
                <a16:creationId xmlns:a16="http://schemas.microsoft.com/office/drawing/2014/main" id="{DCD77D65-38ED-4138-F2C0-13695F12F097}"/>
              </a:ext>
            </a:extLst>
          </p:cNvPr>
          <p:cNvSpPr/>
          <p:nvPr/>
        </p:nvSpPr>
        <p:spPr>
          <a:xfrm>
            <a:off x="1409753" y="3258316"/>
            <a:ext cx="5135363" cy="139546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DCA16DC4-6D82-B66C-E87E-681B416427AB}"/>
              </a:ext>
            </a:extLst>
          </p:cNvPr>
          <p:cNvSpPr/>
          <p:nvPr/>
        </p:nvSpPr>
        <p:spPr>
          <a:xfrm>
            <a:off x="5360364" y="1868711"/>
            <a:ext cx="1184751" cy="1995621"/>
          </a:xfrm>
          <a:prstGeom prst="ellipse">
            <a:avLst/>
          </a:prstGeom>
          <a:solidFill>
            <a:schemeClr val="bg1"/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2B8A6F3-8CC1-8336-20DF-808FE04BB058}"/>
              </a:ext>
            </a:extLst>
          </p:cNvPr>
          <p:cNvSpPr txBox="1"/>
          <p:nvPr/>
        </p:nvSpPr>
        <p:spPr>
          <a:xfrm>
            <a:off x="5363884" y="2609972"/>
            <a:ext cx="1205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/>
              <a:t>3</a:t>
            </a:r>
            <a:r>
              <a:rPr kumimoji="1" lang="ja-JP" altLang="en-US" sz="800" dirty="0"/>
              <a:t>つの視点のビジネスモデルの要素の様々な組み合わせを検討</a:t>
            </a:r>
          </a:p>
        </p:txBody>
      </p:sp>
      <p:sp>
        <p:nvSpPr>
          <p:cNvPr id="32" name="Text Box 11">
            <a:extLst>
              <a:ext uri="{FF2B5EF4-FFF2-40B4-BE49-F238E27FC236}">
                <a16:creationId xmlns:a16="http://schemas.microsoft.com/office/drawing/2014/main" id="{3718343D-80BA-8230-BF77-13CF9C6163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0787" y="6090637"/>
            <a:ext cx="4723364" cy="746358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ja-JP" altLang="en-US" sz="800" dirty="0"/>
          </a:p>
          <a:p>
            <a:pPr>
              <a:spcBef>
                <a:spcPct val="50000"/>
              </a:spcBef>
            </a:pPr>
            <a:endParaRPr lang="ja-JP" altLang="en-US" sz="800" dirty="0"/>
          </a:p>
          <a:p>
            <a:pPr>
              <a:spcBef>
                <a:spcPct val="50000"/>
              </a:spcBef>
            </a:pPr>
            <a:endParaRPr lang="ja-JP" altLang="en-US" sz="800" dirty="0"/>
          </a:p>
          <a:p>
            <a:pPr>
              <a:spcBef>
                <a:spcPct val="50000"/>
              </a:spcBef>
            </a:pPr>
            <a:r>
              <a:rPr lang="ja-JP" altLang="en-US" sz="700" dirty="0"/>
              <a:t>新規の資産やパートナー？</a:t>
            </a:r>
            <a:endParaRPr lang="ja-JP" altLang="en-US" sz="6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708E0D5-84A9-7043-16FA-74DFDF44B5B0}"/>
              </a:ext>
            </a:extLst>
          </p:cNvPr>
          <p:cNvSpPr txBox="1"/>
          <p:nvPr/>
        </p:nvSpPr>
        <p:spPr>
          <a:xfrm>
            <a:off x="8932282" y="6216064"/>
            <a:ext cx="3277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/>
              <a:t>* </a:t>
            </a:r>
            <a:r>
              <a:rPr kumimoji="1" lang="ja-JP" altLang="en-US" sz="900" dirty="0"/>
              <a:t>再配布する際は、この文を残しておいてください（企業内や個人で利用する際は取り除いて結構です）。</a:t>
            </a:r>
            <a:endParaRPr kumimoji="1" lang="en-US" altLang="ja-JP" sz="900" dirty="0"/>
          </a:p>
          <a:p>
            <a:r>
              <a:rPr kumimoji="1" lang="ja-JP" altLang="en-US" sz="900" dirty="0"/>
              <a:t>幡鎌 博「</a:t>
            </a:r>
            <a:r>
              <a:rPr kumimoji="1" lang="en-US" altLang="ja-JP" sz="900" dirty="0"/>
              <a:t>DX</a:t>
            </a:r>
            <a:r>
              <a:rPr kumimoji="1" lang="ja-JP" altLang="en-US" sz="900" dirty="0"/>
              <a:t>のためのビジネスモデル設計方法 改訂版」</a:t>
            </a:r>
            <a:r>
              <a:rPr kumimoji="1" lang="en-US" altLang="ja-JP" sz="900" dirty="0"/>
              <a:t>(2023)  </a:t>
            </a:r>
            <a:r>
              <a:rPr kumimoji="1" lang="ja-JP" altLang="en-US" sz="900" dirty="0"/>
              <a:t>図</a:t>
            </a:r>
            <a:r>
              <a:rPr kumimoji="1" lang="en-US" altLang="ja-JP" sz="900" dirty="0"/>
              <a:t>22 </a:t>
            </a:r>
            <a:r>
              <a:rPr kumimoji="1" lang="ja-JP" altLang="en-US" sz="900" dirty="0"/>
              <a:t>より。</a:t>
            </a:r>
            <a:r>
              <a:rPr kumimoji="1" lang="en-US" altLang="ja-JP" sz="900" dirty="0"/>
              <a:t>CC BY-SA 4.0</a:t>
            </a:r>
            <a:r>
              <a:rPr kumimoji="1" lang="ja-JP" altLang="en-US" sz="900" dirty="0"/>
              <a:t>にて公開。</a:t>
            </a:r>
            <a:r>
              <a:rPr kumimoji="1" lang="en-US" altLang="ja-JP" sz="900" dirty="0"/>
              <a:t>2023/7/28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233082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229</Words>
  <Application>Microsoft Office PowerPoint</Application>
  <PresentationFormat>ワイド画面</PresentationFormat>
  <Paragraphs>103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博 幡鎌</dc:creator>
  <cp:lastModifiedBy>博 幡鎌</cp:lastModifiedBy>
  <cp:revision>13</cp:revision>
  <dcterms:created xsi:type="dcterms:W3CDTF">2023-07-04T06:01:59Z</dcterms:created>
  <dcterms:modified xsi:type="dcterms:W3CDTF">2023-07-27T23:16:46Z</dcterms:modified>
</cp:coreProperties>
</file>